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88" r:id="rId3"/>
    <p:sldId id="266" r:id="rId4"/>
    <p:sldId id="289" r:id="rId5"/>
    <p:sldId id="260" r:id="rId6"/>
    <p:sldId id="298" r:id="rId7"/>
    <p:sldId id="302" r:id="rId8"/>
    <p:sldId id="303" r:id="rId9"/>
    <p:sldId id="304" r:id="rId10"/>
    <p:sldId id="308" r:id="rId11"/>
    <p:sldId id="314" r:id="rId12"/>
    <p:sldId id="305" r:id="rId13"/>
    <p:sldId id="306" r:id="rId14"/>
    <p:sldId id="307" r:id="rId15"/>
    <p:sldId id="309" r:id="rId16"/>
    <p:sldId id="310" r:id="rId17"/>
    <p:sldId id="311" r:id="rId18"/>
    <p:sldId id="312" r:id="rId19"/>
    <p:sldId id="31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0" autoAdjust="0"/>
    <p:restoredTop sz="94660"/>
  </p:normalViewPr>
  <p:slideViewPr>
    <p:cSldViewPr>
      <p:cViewPr>
        <p:scale>
          <a:sx n="76" d="100"/>
          <a:sy n="76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24C2-C088-4FC3-80CE-D6E598C91E1E}" type="datetimeFigureOut">
              <a:rPr lang="en-US" smtClean="0"/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A87BC-9A02-40BE-83E8-323F4C45B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3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EC3C8D-06D0-41B1-885C-D43A19591CBA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DA463-4190-4147-B2CF-A3EC1B278152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75AC5-7BB0-418B-993D-D4333A5BBCEC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64449-2223-4083-A439-AA51983C69FB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7A673-E80D-461D-BC11-CC1F00B195A1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9968-84A8-4226-B80B-9FDCE43DAC4E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DF7CF-EE51-477D-BE1B-56E087AAF13D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63B5-3C51-4916-8AF2-36F93F361AB8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274FF-1118-4329-A6A0-7F5D39125B46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2127-9FA3-4D8D-A653-4624240F2DE2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15CFC65-4C83-487D-B573-2AB26467030C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SQUARE/KANSAKAR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YBWP633W\MM90039571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430587" cy="343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064C-7720-4802-8CB3-07B9AD9803A1}" type="datetime9">
              <a:rPr lang="en-US" smtClean="0"/>
              <a:t>4/14/2011 6:12:12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CONE VS CYLINDER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VOLUME OF A CONE AND A CYLINDER WITH THE SAME BASE AND HEIGHT COMPARE?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6:30:29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 VS PRISM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VOLUME OF A PYRAMID AND A PRISM WITH THE SAME BASE AND HEIGHT COMPARE?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6:42:42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5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PQ5R (IN PAIRS) 12.5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</a:p>
          <a:p>
            <a:r>
              <a:rPr lang="en-US" dirty="0" smtClean="0"/>
              <a:t>QUESTION</a:t>
            </a:r>
          </a:p>
          <a:p>
            <a:r>
              <a:rPr lang="en-US" dirty="0" smtClean="0"/>
              <a:t>READ</a:t>
            </a:r>
          </a:p>
          <a:p>
            <a:r>
              <a:rPr lang="en-US" dirty="0" smtClean="0"/>
              <a:t>‘RITE</a:t>
            </a:r>
          </a:p>
          <a:p>
            <a:r>
              <a:rPr lang="en-US" dirty="0" smtClean="0"/>
              <a:t>REVIEW</a:t>
            </a:r>
          </a:p>
          <a:p>
            <a:r>
              <a:rPr lang="en-US" dirty="0" smtClean="0"/>
              <a:t>RECITE</a:t>
            </a:r>
          </a:p>
          <a:p>
            <a:r>
              <a:rPr lang="en-US" dirty="0" smtClean="0"/>
              <a:t>REFLECT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6:18:06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TITLE, MAIN HEADINGS, SUB HEADINGS</a:t>
            </a:r>
          </a:p>
          <a:p>
            <a:r>
              <a:rPr lang="en-US" dirty="0" smtClean="0"/>
              <a:t>LOOK AT PICTURES AND GRAPHS</a:t>
            </a:r>
          </a:p>
          <a:p>
            <a:r>
              <a:rPr lang="en-US" dirty="0" smtClean="0"/>
              <a:t>READ INTRODUCTION</a:t>
            </a:r>
          </a:p>
          <a:p>
            <a:r>
              <a:rPr lang="en-US" dirty="0" smtClean="0"/>
              <a:t>RECORD YOUR THINKING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6:18:08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4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HEADINGS AND SUBHEADINGS INTO QUESTIONS AND WRITE THEM DOWN</a:t>
            </a:r>
          </a:p>
          <a:p>
            <a:r>
              <a:rPr lang="en-US" dirty="0" smtClean="0"/>
              <a:t>USE EXAMPLES AND BOLD PRINT TO FORM QUESTIONS</a:t>
            </a:r>
          </a:p>
          <a:p>
            <a:r>
              <a:rPr lang="en-US" dirty="0" smtClean="0"/>
              <a:t>DEVELOP A PURPOSE FOR YOUR READING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6:18:08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5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WITH PENCIL AND PAPER IN HAND</a:t>
            </a:r>
          </a:p>
          <a:p>
            <a:r>
              <a:rPr lang="en-US" dirty="0" smtClean="0"/>
              <a:t>THINK ABOUT PICTURES</a:t>
            </a:r>
          </a:p>
          <a:p>
            <a:r>
              <a:rPr lang="en-US" dirty="0" smtClean="0"/>
              <a:t>KNOW WHAT ALL THE VOCABULARY AND SYMBOLS MEAN</a:t>
            </a:r>
          </a:p>
          <a:p>
            <a:r>
              <a:rPr lang="en-US" dirty="0" smtClean="0"/>
              <a:t>READ AND REREAD SLOWLY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6:32:47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CORNELL NOTES AS YOU READ</a:t>
            </a:r>
          </a:p>
          <a:p>
            <a:r>
              <a:rPr lang="en-US" dirty="0" smtClean="0"/>
              <a:t>CONSTRUCT PHYSICAL MODEL OR ILLUSTRATION OF CONCEPTS</a:t>
            </a:r>
          </a:p>
          <a:p>
            <a:r>
              <a:rPr lang="en-US" dirty="0" smtClean="0"/>
              <a:t>ANSWER THE QUESTIONS YOU WROTE</a:t>
            </a:r>
          </a:p>
          <a:p>
            <a:r>
              <a:rPr lang="en-US" dirty="0" smtClean="0"/>
              <a:t>RECORD NEW INFORMATION THAT SEEMS SIGNIFICANT</a:t>
            </a:r>
          </a:p>
          <a:p>
            <a:r>
              <a:rPr lang="en-US" dirty="0" smtClean="0"/>
              <a:t>REFLECTIONS</a:t>
            </a:r>
          </a:p>
          <a:p>
            <a:r>
              <a:rPr lang="en-US" dirty="0" smtClean="0"/>
              <a:t>ANY NEW 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6:33:36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DIFFERENCES OR SIMILARITIES BETWEEN EXAMPLES</a:t>
            </a:r>
          </a:p>
          <a:p>
            <a:r>
              <a:rPr lang="en-US" dirty="0" smtClean="0"/>
              <a:t>CONCEPTS, RULES, OR FORMULAS USED TO SOLVE EXAMPLE PROBLEMS</a:t>
            </a:r>
          </a:p>
          <a:p>
            <a:r>
              <a:rPr lang="en-US" dirty="0" smtClean="0"/>
              <a:t>CONNECTIONS TO PREVIOUS WORK</a:t>
            </a:r>
          </a:p>
          <a:p>
            <a:r>
              <a:rPr lang="en-US" dirty="0" smtClean="0"/>
              <a:t>COVER AND RE WORK THE EXAMPLE PROBLEMS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6:34:45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2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r>
              <a:rPr lang="en-US" b="1" u="sng" dirty="0" smtClean="0">
                <a:solidFill>
                  <a:srgbClr val="FF0000"/>
                </a:solidFill>
              </a:rPr>
              <a:t>1-4, 9-13, 15-19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EXAMPLES AND PRACTICE PROBLEMS</a:t>
            </a:r>
          </a:p>
          <a:p>
            <a:r>
              <a:rPr lang="en-US" dirty="0" smtClean="0"/>
              <a:t>IDENTIFY STEPS THAT ARE UNCLEAR</a:t>
            </a:r>
          </a:p>
          <a:p>
            <a:r>
              <a:rPr lang="en-US" dirty="0" smtClean="0"/>
              <a:t>WRITE AND EXPLANATION OF WHY EACH EXAMPLE IS INCLUDED </a:t>
            </a:r>
          </a:p>
          <a:p>
            <a:r>
              <a:rPr lang="en-US" dirty="0" smtClean="0"/>
              <a:t>SOLVE PRACTICE PROBLEMS</a:t>
            </a:r>
          </a:p>
          <a:p>
            <a:r>
              <a:rPr lang="en-US" dirty="0" smtClean="0"/>
              <a:t>CAN YOU SOLVE PART OF THE PROBLEM?</a:t>
            </a:r>
          </a:p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6:35:58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1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LOOK BACK AT THE CHAPTER AND YOUR NOTES</a:t>
            </a:r>
          </a:p>
          <a:p>
            <a:r>
              <a:rPr lang="en-US" dirty="0" smtClean="0"/>
              <a:t>COVER THE RIGHT SIDE OF YOUR CORNELL NOTES AND QUIZ YOURSELF OR WORK WITH PARTNER</a:t>
            </a:r>
          </a:p>
          <a:p>
            <a:r>
              <a:rPr lang="en-US" dirty="0" smtClean="0"/>
              <a:t>REVIEW VOCABULARY, SYMBOLS, FORMULAS</a:t>
            </a:r>
          </a:p>
          <a:p>
            <a:r>
              <a:rPr lang="en-US" dirty="0" smtClean="0"/>
              <a:t>WHAT DID YOU NEED TO KNOW BEFORE STARTING THIS CHAPTER?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6:38:00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9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IWBAT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38400" y="685800"/>
            <a:ext cx="62439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IDENTIFY SURFACE AREA (TOTAL AND LATERAL) AND VOLUME OF 3D SOLIDS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4/14/2011 6:12:12 AM</a:t>
            </a:fld>
            <a:endParaRPr lang="en-US"/>
          </a:p>
        </p:txBody>
      </p:sp>
      <p:pic>
        <p:nvPicPr>
          <p:cNvPr id="2051" name="Picture 3" descr="C:\Users\Owner\AppData\Local\Microsoft\Windows\Temporary Internet Files\Content.IE5\1E4UTFIJ\MM90004656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65545"/>
            <a:ext cx="30432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63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Write the formula for area of each shape INSIDE the shape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4/14/2011 6:12:12 AM</a:t>
            </a:fld>
            <a:endParaRPr lang="en-US"/>
          </a:p>
        </p:txBody>
      </p:sp>
      <p:pic>
        <p:nvPicPr>
          <p:cNvPr id="4" name="Picture 2" descr="C:\Users\Owner\AppData\Local\Microsoft\Windows\Temporary Internet Files\Content.IE5\1E4UTFIJ\MM90030330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7" y="1066800"/>
            <a:ext cx="1631043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43200" y="3124200"/>
            <a:ext cx="2362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6096000" y="2375770"/>
            <a:ext cx="25146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38400" y="4564693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4796946"/>
            <a:ext cx="1485900" cy="1364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Write the formula for area of each shape INSIDE the shape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FDCE1-0486-4922-AE1A-A2AAA17E5E52}" type="datetime9">
              <a:rPr lang="en-US" smtClean="0"/>
              <a:t>4/14/2011 6:12:12 AM</a:t>
            </a:fld>
            <a:endParaRPr lang="en-US"/>
          </a:p>
        </p:txBody>
      </p:sp>
      <p:pic>
        <p:nvPicPr>
          <p:cNvPr id="4" name="Picture 2" descr="C:\Users\Owner\AppData\Local\Microsoft\Windows\Temporary Internet Files\Content.IE5\1E4UTFIJ\MM90030330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57" y="1066800"/>
            <a:ext cx="1631043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43200" y="3124200"/>
            <a:ext cx="2362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err="1" smtClean="0">
                <a:latin typeface="Brush Script MT" pitchFamily="66" charset="0"/>
              </a:rPr>
              <a:t>lw</a:t>
            </a:r>
            <a:endParaRPr lang="en-US" sz="8000" dirty="0">
              <a:latin typeface="Brush Script MT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sosceles Triangle 7"/>
              <p:cNvSpPr/>
              <p:nvPr/>
            </p:nvSpPr>
            <p:spPr>
              <a:xfrm>
                <a:off x="6096000" y="2375770"/>
                <a:ext cx="2514600" cy="21336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3200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3200" b="1" i="1">
                          <a:latin typeface="Cambria Math"/>
                        </a:rPr>
                        <m:t> </m:t>
                      </m:r>
                      <m:r>
                        <a:rPr lang="en-US" sz="3200" b="1" i="1">
                          <a:latin typeface="Cambria Math"/>
                        </a:rPr>
                        <m:t>𝒃𝒉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8" name="Isosceles Tri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375770"/>
                <a:ext cx="2514600" cy="2133600"/>
              </a:xfrm>
              <a:prstGeom prst="triangle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val 8"/>
              <p:cNvSpPr/>
              <p:nvPr/>
            </p:nvSpPr>
            <p:spPr>
              <a:xfrm>
                <a:off x="2667000" y="4564692"/>
                <a:ext cx="1905000" cy="18288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0" i="1" smtClean="0">
                          <a:latin typeface="Cambria Math"/>
                        </a:rPr>
                        <m:t>  </m:t>
                      </m:r>
                      <m:r>
                        <a:rPr lang="el-GR" sz="6600" i="1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6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660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660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6600" dirty="0"/>
              </a:p>
            </p:txBody>
          </p:sp>
        </mc:Choice>
        <mc:Fallback xmlns="">
          <p:sp>
            <p:nvSpPr>
              <p:cNvPr id="9" name="Oval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564692"/>
                <a:ext cx="1905000" cy="1828800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096000" y="4796946"/>
            <a:ext cx="1485900" cy="13642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s</a:t>
            </a:r>
            <a:r>
              <a:rPr lang="en-US" sz="6600" baseline="30000" dirty="0" smtClean="0"/>
              <a:t>2</a:t>
            </a:r>
            <a:endParaRPr lang="en-US" sz="6600" baseline="30000" dirty="0"/>
          </a:p>
        </p:txBody>
      </p:sp>
    </p:spTree>
    <p:extLst>
      <p:ext uri="{BB962C8B-B14F-4D97-AF65-F5344CB8AC3E}">
        <p14:creationId xmlns:p14="http://schemas.microsoft.com/office/powerpoint/2010/main" val="286402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2248422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THINK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762000"/>
            <a:ext cx="6548717" cy="5715000"/>
          </a:xfrm>
        </p:spPr>
        <p:txBody>
          <a:bodyPr/>
          <a:lstStyle/>
          <a:p>
            <a:r>
              <a:rPr lang="en-US" b="1" dirty="0" smtClean="0"/>
              <a:t>WHICH DO  YOU THINK CAN HOLD MORE? </a:t>
            </a:r>
          </a:p>
          <a:p>
            <a:pPr marL="68580" indent="0">
              <a:buNone/>
            </a:pPr>
            <a:r>
              <a:rPr lang="en-US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(IF THEY HAVE THE SAME EXACT BASE &amp; HEIGHT)</a:t>
            </a:r>
          </a:p>
          <a:p>
            <a:pPr lvl="1"/>
            <a:r>
              <a:rPr lang="en-US" b="1" dirty="0" smtClean="0"/>
              <a:t>CYLINDER</a:t>
            </a:r>
          </a:p>
          <a:p>
            <a:pPr lvl="1"/>
            <a:endParaRPr lang="en-US" b="1" dirty="0"/>
          </a:p>
          <a:p>
            <a:pPr lvl="1"/>
            <a:endParaRPr lang="en-US" b="1" dirty="0" smtClean="0"/>
          </a:p>
          <a:p>
            <a:pPr marL="365760" lvl="1" indent="0">
              <a:buNone/>
            </a:pPr>
            <a:endParaRPr lang="en-US" b="1" dirty="0"/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CONE</a:t>
            </a:r>
            <a:endParaRPr lang="en-US" b="1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F8D5-61BE-4F66-BCFB-EE3613A8D702}" type="datetime9">
              <a:rPr lang="en-US" smtClean="0"/>
              <a:t>4/14/2011 6:12:12 AM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99" y="2057400"/>
            <a:ext cx="2057400" cy="2184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22" y="4384441"/>
            <a:ext cx="1342955" cy="1737649"/>
          </a:xfrm>
          <a:prstGeom prst="rect">
            <a:avLst/>
          </a:prstGeom>
        </p:spPr>
      </p:pic>
      <p:pic>
        <p:nvPicPr>
          <p:cNvPr id="1026" name="Picture 2" descr="C:\Users\Owner\AppData\Local\Microsoft\Windows\Temporary Internet Files\Content.IE5\48TKPOY9\MM900172632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917700"/>
            <a:ext cx="1155700" cy="183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RECTANGULAR PRISM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𝑉</m:t>
                    </m:r>
                    <m:r>
                      <a:rPr lang="en-US" sz="4000" b="0" i="1" smtClean="0">
                        <a:latin typeface="Cambria Math"/>
                      </a:rPr>
                      <m:t>=  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US" sz="4000" b="1" dirty="0" smtClean="0"/>
              </a:p>
              <a:p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4000" dirty="0" smtClean="0"/>
                  <a:t> = 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rgbClr val="C00000"/>
                        </a:solidFill>
                        <a:latin typeface="Cambria Math"/>
                      </a:rPr>
                      <m:t>𝒍𝒘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h</a:t>
                </a:r>
                <a:endParaRPr lang="en-US" sz="4000" b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4648200" y="2998940"/>
            <a:ext cx="2895600" cy="157306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257800" y="4600091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600091"/>
                <a:ext cx="1219200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934200" y="420266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4202668"/>
                <a:ext cx="121920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7086600" y="3352800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8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3352800"/>
                <a:ext cx="1219200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CYLINDER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𝑉</m:t>
                    </m:r>
                    <m:r>
                      <a:rPr lang="en-US" sz="4000" b="0" i="1" smtClean="0">
                        <a:latin typeface="Cambria Math"/>
                      </a:rPr>
                      <m:t>=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𝐵</m:t>
                    </m:r>
                    <m:r>
                      <a:rPr lang="en-US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 </m:t>
                    </m:r>
                    <m:r>
                      <a:rPr lang="en-US" sz="4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US" sz="4000" b="1" dirty="0" smtClean="0"/>
              </a:p>
              <a:p>
                <a14:m>
                  <m:oMath xmlns:m="http://schemas.openxmlformats.org/officeDocument/2006/math">
                    <m:r>
                      <a:rPr lang="en-US" sz="40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4000" dirty="0" smtClean="0"/>
                  <a:t> =</a:t>
                </a:r>
                <a14:m>
                  <m:oMath xmlns:m="http://schemas.openxmlformats.org/officeDocument/2006/math">
                    <m:r>
                      <a:rPr lang="el-GR" sz="4000" b="1" i="1">
                        <a:solidFill>
                          <a:srgbClr val="C00000"/>
                        </a:solidFill>
                        <a:latin typeface="Cambria Math"/>
                      </a:rPr>
                      <m:t>𝝅</m:t>
                    </m:r>
                    <m:r>
                      <a:rPr lang="en-US" sz="4000" b="1">
                        <a:solidFill>
                          <a:srgbClr val="C00000"/>
                        </a:solidFill>
                        <a:latin typeface="Cambria Math"/>
                      </a:rPr>
                      <m:t>𝐫</m:t>
                    </m:r>
                    <m:r>
                      <a:rPr lang="en-US" sz="4000" b="1" baseline="30000">
                        <a:solidFill>
                          <a:srgbClr val="C00000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en-US" sz="4000" b="1" dirty="0" smtClean="0">
                    <a:solidFill>
                      <a:srgbClr val="0070C0"/>
                    </a:solidFill>
                  </a:rPr>
                  <a:t>h</a:t>
                </a:r>
                <a:endParaRPr lang="en-US" sz="4000" b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6" y="2134886"/>
                <a:ext cx="6777317" cy="350897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6:12:12 AM</a:t>
            </a:fld>
            <a:endParaRPr lang="en-US"/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4953000" y="1600200"/>
            <a:ext cx="2438400" cy="2971800"/>
          </a:xfrm>
          <a:prstGeom prst="can">
            <a:avLst>
              <a:gd name="adj" fmla="val 285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172200" y="1905000"/>
            <a:ext cx="1219200" cy="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77000" y="1219200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2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1400" y="2701379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12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6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VOLUME</a:t>
            </a:r>
            <a:br>
              <a:rPr lang="en-US" dirty="0" smtClean="0"/>
            </a:br>
            <a:r>
              <a:rPr lang="en-US" dirty="0" smtClean="0"/>
              <a:t>CUBE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14917" y="2134887"/>
                <a:ext cx="3176084" cy="159891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6000" b="0" i="1" smtClean="0">
                        <a:latin typeface="Cambria Math"/>
                      </a:rPr>
                      <m:t>𝑉</m:t>
                    </m:r>
                    <m:r>
                      <a:rPr lang="en-US" sz="6000" b="0" i="1" smtClean="0">
                        <a:latin typeface="Cambria Math"/>
                      </a:rPr>
                      <m:t>=</m:t>
                    </m:r>
                    <m:r>
                      <a:rPr lang="en-US" sz="6000" i="1">
                        <a:latin typeface="Cambria Math"/>
                      </a:rPr>
                      <m:t>𝑠</m:t>
                    </m:r>
                    <m:r>
                      <a:rPr lang="en-US" sz="6000" b="0" i="1" baseline="30000" smtClean="0">
                        <a:latin typeface="Cambria Math"/>
                      </a:rPr>
                      <m:t>3</m:t>
                    </m:r>
                  </m:oMath>
                </a14:m>
                <a:endParaRPr lang="en-US" sz="6000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4917" y="2134887"/>
                <a:ext cx="3176084" cy="159891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6:12:13 AM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3760416"/>
            <a:ext cx="91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4</a:t>
            </a:r>
            <a:endParaRPr lang="en-US" sz="4400" b="1" dirty="0"/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4953000" y="2274517"/>
            <a:ext cx="3276600" cy="2971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DEFINITION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CONE (RIGHT CONE)</a:t>
            </a:r>
          </a:p>
          <a:p>
            <a:r>
              <a:rPr lang="en-US" dirty="0" smtClean="0"/>
              <a:t>CONVEX POLYHEDRON</a:t>
            </a:r>
          </a:p>
          <a:p>
            <a:r>
              <a:rPr lang="en-US" dirty="0" smtClean="0"/>
              <a:t>CUBE</a:t>
            </a:r>
          </a:p>
          <a:p>
            <a:r>
              <a:rPr lang="en-US" dirty="0" smtClean="0"/>
              <a:t>CYLINDER (RIGHT CYLINDER)</a:t>
            </a:r>
          </a:p>
          <a:p>
            <a:r>
              <a:rPr lang="en-US" dirty="0" smtClean="0"/>
              <a:t>NET</a:t>
            </a:r>
          </a:p>
          <a:p>
            <a:r>
              <a:rPr lang="en-US" dirty="0" smtClean="0"/>
              <a:t>OBLIQUE PRISM</a:t>
            </a:r>
          </a:p>
          <a:p>
            <a:r>
              <a:rPr lang="en-US" dirty="0" smtClean="0"/>
              <a:t>POLYHEDRON</a:t>
            </a:r>
          </a:p>
          <a:p>
            <a:r>
              <a:rPr lang="en-US" dirty="0" smtClean="0"/>
              <a:t>PRISM (RIGHT PRISM)</a:t>
            </a:r>
          </a:p>
          <a:p>
            <a:r>
              <a:rPr lang="en-US" dirty="0" smtClean="0"/>
              <a:t>PYRAMID (REGULAR PYRAMID)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D8F4-95CA-46C8-8779-74ABA500CC1F}" type="datetime9">
              <a:rPr lang="en-US" smtClean="0"/>
              <a:t>4/14/2011 6:18:00 AM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633</TotalTime>
  <Words>422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Austin</vt:lpstr>
      <vt:lpstr>VOLUME</vt:lpstr>
      <vt:lpstr>IWBAT</vt:lpstr>
      <vt:lpstr>Do Now</vt:lpstr>
      <vt:lpstr>Do Now</vt:lpstr>
      <vt:lpstr>THINK</vt:lpstr>
      <vt:lpstr>VOLUME RECTANGULAR PRISM</vt:lpstr>
      <vt:lpstr>VOLUME CYLINDER</vt:lpstr>
      <vt:lpstr>VOLUME CUBE</vt:lpstr>
      <vt:lpstr>CONCEPT DEFINITION MAP</vt:lpstr>
      <vt:lpstr>CONE VS CYLINDER</vt:lpstr>
      <vt:lpstr>PYRAMID VS PRISM</vt:lpstr>
      <vt:lpstr>PQ5R (IN PAIRS) 12.5</vt:lpstr>
      <vt:lpstr>PREVIEW</vt:lpstr>
      <vt:lpstr>QUESTION</vt:lpstr>
      <vt:lpstr>READ</vt:lpstr>
      <vt:lpstr>RECORD</vt:lpstr>
      <vt:lpstr>RECITE</vt:lpstr>
      <vt:lpstr>REVIEW 1-4, 9-13, 15-19</vt:lpstr>
      <vt:lpstr>REFLECT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</dc:title>
  <dc:creator>Owner</dc:creator>
  <cp:lastModifiedBy>Owner</cp:lastModifiedBy>
  <cp:revision>37</cp:revision>
  <dcterms:created xsi:type="dcterms:W3CDTF">2011-03-30T01:28:48Z</dcterms:created>
  <dcterms:modified xsi:type="dcterms:W3CDTF">2011-04-14T11:43:07Z</dcterms:modified>
</cp:coreProperties>
</file>