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88" r:id="rId3"/>
    <p:sldId id="266" r:id="rId4"/>
    <p:sldId id="289" r:id="rId5"/>
    <p:sldId id="260" r:id="rId6"/>
    <p:sldId id="292" r:id="rId7"/>
    <p:sldId id="301" r:id="rId8"/>
    <p:sldId id="298" r:id="rId9"/>
    <p:sldId id="293" r:id="rId10"/>
    <p:sldId id="295" r:id="rId11"/>
    <p:sldId id="302" r:id="rId12"/>
    <p:sldId id="294" r:id="rId13"/>
    <p:sldId id="299" r:id="rId14"/>
    <p:sldId id="303" r:id="rId15"/>
    <p:sldId id="290" r:id="rId16"/>
    <p:sldId id="300" r:id="rId17"/>
    <p:sldId id="28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4C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60" autoAdjust="0"/>
    <p:restoredTop sz="94660"/>
  </p:normalViewPr>
  <p:slideViewPr>
    <p:cSldViewPr>
      <p:cViewPr>
        <p:scale>
          <a:sx n="76" d="100"/>
          <a:sy n="76" d="100"/>
        </p:scale>
        <p:origin x="-546" y="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0124C2-C088-4FC3-80CE-D6E598C91E1E}" type="datetimeFigureOut">
              <a:rPr lang="en-US" smtClean="0"/>
              <a:t>4/6/2011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6A87BC-9A02-40BE-83E8-323F4C45B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538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FEC3C8D-06D0-41B1-885C-D43A19591CBA}" type="datetime9">
              <a:rPr lang="en-US" smtClean="0"/>
              <a:t>4/6/2011 9:49:40 PM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DA463-4190-4147-B2CF-A3EC1B278152}" type="datetime9">
              <a:rPr lang="en-US" smtClean="0"/>
              <a:t>4/6/2011 9:49:40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75AC5-7BB0-418B-993D-D4333A5BBCEC}" type="datetime9">
              <a:rPr lang="en-US" smtClean="0"/>
              <a:t>4/6/2011 9:49:40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DD8F4-95CA-46C8-8779-74ABA500CC1F}" type="datetime9">
              <a:rPr lang="en-US" smtClean="0"/>
              <a:t>4/6/2011 9:49:40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64449-2223-4083-A439-AA51983C69FB}" type="datetime9">
              <a:rPr lang="en-US" smtClean="0"/>
              <a:t>4/6/2011 9:49:40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7A673-E80D-461D-BC11-CC1F00B195A1}" type="datetime9">
              <a:rPr lang="en-US" smtClean="0"/>
              <a:t>4/6/2011 9:49:40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79968-84A8-4226-B80B-9FDCE43DAC4E}" type="datetime9">
              <a:rPr lang="en-US" smtClean="0"/>
              <a:t>4/6/2011 9:49:40 PM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DF7CF-EE51-477D-BE1B-56E087AAF13D}" type="datetime9">
              <a:rPr lang="en-US" smtClean="0"/>
              <a:t>4/6/2011 9:49:40 PM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63B5-3C51-4916-8AF2-36F93F361AB8}" type="datetime9">
              <a:rPr lang="en-US" smtClean="0"/>
              <a:t>4/6/2011 9:49:40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274FF-1118-4329-A6A0-7F5D39125B46}" type="datetime9">
              <a:rPr lang="en-US" smtClean="0"/>
              <a:t>4/6/2011 9:49:40 PM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02127-9FA3-4D8D-A653-4624240F2DE2}" type="datetime9">
              <a:rPr lang="en-US" smtClean="0"/>
              <a:t>4/6/2011 9:49:40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E15CFC65-4C83-487D-B573-2AB26467030C}" type="datetime9">
              <a:rPr lang="en-US" smtClean="0"/>
              <a:t>4/6/2011 9:49:40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hf sldNum="0" hdr="0" ft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VOLUME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Geometry</a:t>
            </a:r>
          </a:p>
          <a:p>
            <a:r>
              <a:rPr lang="en-US" dirty="0" smtClean="0"/>
              <a:t>SQUARE/KANSAKAR</a:t>
            </a:r>
            <a:endParaRPr lang="en-US" dirty="0"/>
          </a:p>
        </p:txBody>
      </p:sp>
      <p:pic>
        <p:nvPicPr>
          <p:cNvPr id="3074" name="Picture 2" descr="C:\Users\Owner\AppData\Local\Microsoft\Windows\Temporary Internet Files\Content.IE5\YBWP633W\MM900395714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00200"/>
            <a:ext cx="3430587" cy="343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9064C-7720-4802-8CB3-07B9AD9803A1}" type="datetime9">
              <a:rPr lang="en-US" smtClean="0"/>
              <a:t>4/6/2011 9:49:40 PM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602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SURFACE AREA </a:t>
            </a:r>
            <a:br>
              <a:rPr lang="en-US" dirty="0" smtClean="0"/>
            </a:br>
            <a:r>
              <a:rPr lang="en-US" dirty="0" smtClean="0"/>
              <a:t>CYLINDER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40490" y="2334568"/>
                <a:ext cx="6777317" cy="1761802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𝑆𝐴</m:t>
                    </m:r>
                    <m:r>
                      <a:rPr lang="en-US" sz="4000" b="0" i="1" smtClean="0">
                        <a:latin typeface="Cambria Math"/>
                      </a:rPr>
                      <m:t>=2     </m:t>
                    </m:r>
                    <m:r>
                      <a:rPr lang="en-US" sz="4000" b="0" i="1" smtClean="0">
                        <a:solidFill>
                          <a:srgbClr val="C00000"/>
                        </a:solidFill>
                        <a:latin typeface="Cambria Math"/>
                      </a:rPr>
                      <m:t>𝐵</m:t>
                    </m:r>
                    <m:r>
                      <a:rPr lang="en-US" sz="4000" b="0" i="1" smtClean="0">
                        <a:latin typeface="Cambria Math"/>
                      </a:rPr>
                      <m:t>          +</m:t>
                    </m:r>
                    <m:r>
                      <a:rPr lang="en-US" sz="4000" b="1" i="1" smtClean="0">
                        <a:solidFill>
                          <a:srgbClr val="0070C0"/>
                        </a:solidFill>
                        <a:latin typeface="Cambria Math"/>
                      </a:rPr>
                      <m:t>𝑪</m:t>
                    </m:r>
                    <m:r>
                      <a:rPr lang="en-US" sz="4000" b="0" i="1" smtClean="0">
                        <a:latin typeface="Cambria Math"/>
                      </a:rPr>
                      <m:t>     </m:t>
                    </m:r>
                    <m:r>
                      <a:rPr lang="en-US" sz="4000" b="0" i="1" smtClean="0">
                        <a:latin typeface="Cambria Math"/>
                      </a:rPr>
                      <m:t>h</m:t>
                    </m:r>
                  </m:oMath>
                </a14:m>
                <a:endParaRPr lang="en-US" sz="4000" b="0" dirty="0" smtClean="0"/>
              </a:p>
              <a:p>
                <a:r>
                  <a:rPr lang="en-US" sz="4000" dirty="0" smtClean="0"/>
                  <a:t>SA = 2 </a:t>
                </a:r>
                <a14:m>
                  <m:oMath xmlns:m="http://schemas.openxmlformats.org/officeDocument/2006/math">
                    <m:r>
                      <a:rPr lang="en-US" sz="4000" b="0" i="0" smtClean="0">
                        <a:solidFill>
                          <a:srgbClr val="C00000"/>
                        </a:solidFill>
                        <a:latin typeface="Cambria Math"/>
                      </a:rPr>
                      <m:t>   </m:t>
                    </m:r>
                    <m:r>
                      <a:rPr lang="el-GR" sz="4000" b="1" i="1" smtClean="0">
                        <a:solidFill>
                          <a:srgbClr val="C00000"/>
                        </a:solidFill>
                        <a:latin typeface="Cambria Math"/>
                      </a:rPr>
                      <m:t>𝝅</m:t>
                    </m:r>
                    <m:r>
                      <a:rPr lang="en-US" sz="4000" b="1" i="0" smtClean="0">
                        <a:solidFill>
                          <a:srgbClr val="C00000"/>
                        </a:solidFill>
                        <a:latin typeface="Cambria Math"/>
                      </a:rPr>
                      <m:t>𝐫</m:t>
                    </m:r>
                    <m:r>
                      <a:rPr lang="en-US" sz="4000" b="1" i="0" baseline="30000" smtClean="0">
                        <a:solidFill>
                          <a:srgbClr val="C00000"/>
                        </a:solidFill>
                        <a:latin typeface="Cambria Math"/>
                      </a:rPr>
                      <m:t>𝟐</m:t>
                    </m:r>
                    <m:r>
                      <a:rPr lang="en-US" sz="4000" b="1" i="0" baseline="30000" smtClean="0">
                        <a:solidFill>
                          <a:srgbClr val="C0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4000" i="1" dirty="0" smtClean="0">
                    <a:solidFill>
                      <a:schemeClr val="tx1"/>
                    </a:solidFill>
                  </a:rPr>
                  <a:t>      +</a:t>
                </a:r>
                <a:r>
                  <a:rPr lang="en-US" sz="4000" b="1" dirty="0" smtClean="0">
                    <a:solidFill>
                      <a:srgbClr val="0070C0"/>
                    </a:solidFill>
                  </a:rPr>
                  <a:t> 2</a:t>
                </a:r>
                <a14:m>
                  <m:oMath xmlns:m="http://schemas.openxmlformats.org/officeDocument/2006/math">
                    <m:r>
                      <a:rPr lang="el-GR" sz="4000" b="1" i="1">
                        <a:solidFill>
                          <a:srgbClr val="0070C0"/>
                        </a:solidFill>
                        <a:latin typeface="Cambria Math"/>
                      </a:rPr>
                      <m:t>𝝅</m:t>
                    </m:r>
                  </m:oMath>
                </a14:m>
                <a:r>
                  <a:rPr lang="en-US" sz="4000" b="1" dirty="0" smtClean="0">
                    <a:solidFill>
                      <a:srgbClr val="0070C0"/>
                    </a:solidFill>
                  </a:rPr>
                  <a:t>r </a:t>
                </a:r>
                <a:r>
                  <a:rPr lang="en-US" sz="4000" dirty="0" smtClean="0"/>
                  <a:t>h</a:t>
                </a:r>
                <a:endParaRPr lang="en-US" sz="4000" baseline="30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0490" y="2334568"/>
                <a:ext cx="6777317" cy="1761802"/>
              </a:xfrm>
              <a:blipFill rotWithShape="1">
                <a:blip r:embed="rId2"/>
                <a:stretch>
                  <a:fillRect l="-7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DD8F4-95CA-46C8-8779-74ABA500CC1F}" type="datetime9">
              <a:rPr lang="en-US" smtClean="0"/>
              <a:t>4/7/2011 5:25:44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4146148" y="6124416"/>
            <a:ext cx="350215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/>
              <a:t>SQUARE/KANSAKAR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362200" y="4444806"/>
            <a:ext cx="641437" cy="937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r>
              <a:rPr lang="en-US" sz="3200" dirty="0">
                <a:solidFill>
                  <a:schemeClr val="tx2"/>
                </a:solidFill>
                <a:latin typeface="Century Gothic" pitchFamily="34" charset="0"/>
              </a:rPr>
              <a:t>=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162300" y="4410575"/>
            <a:ext cx="1714500" cy="945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r>
              <a:rPr lang="en-US" sz="2400" b="1" dirty="0" smtClean="0">
                <a:solidFill>
                  <a:srgbClr val="C00000"/>
                </a:solidFill>
                <a:latin typeface="Century Gothic" pitchFamily="34" charset="0"/>
              </a:rPr>
              <a:t>2 Bases</a:t>
            </a:r>
            <a:endParaRPr lang="en-US" sz="2400" b="1" dirty="0">
              <a:solidFill>
                <a:srgbClr val="C00000"/>
              </a:solidFill>
              <a:latin typeface="Century Gothic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991099" y="3936072"/>
            <a:ext cx="641437" cy="937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r>
              <a:rPr lang="en-US" sz="3200" dirty="0" smtClean="0">
                <a:solidFill>
                  <a:schemeClr val="tx2"/>
                </a:solidFill>
                <a:latin typeface="Century Gothic" pitchFamily="34" charset="0"/>
              </a:rPr>
              <a:t> +</a:t>
            </a:r>
            <a:endParaRPr lang="en-US" sz="3200" dirty="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6032326" y="4432331"/>
            <a:ext cx="2502074" cy="945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r>
              <a:rPr lang="en-US" sz="2400" b="1" dirty="0">
                <a:solidFill>
                  <a:srgbClr val="0070C0"/>
                </a:solidFill>
                <a:latin typeface="Century Gothic" pitchFamily="34" charset="0"/>
              </a:rPr>
              <a:t>Lateral Face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Oval 18"/>
              <p:cNvSpPr>
                <a:spLocks noChangeArrowheads="1"/>
              </p:cNvSpPr>
              <p:nvPr/>
            </p:nvSpPr>
            <p:spPr bwMode="auto">
              <a:xfrm>
                <a:off x="3924300" y="5172877"/>
                <a:ext cx="570166" cy="519145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2000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𝝅</m:t>
                      </m:r>
                      <m:sSup>
                        <m:sSupPr>
                          <m:ctrlPr>
                            <a:rPr lang="en-US" sz="2000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000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𝒓</m:t>
                          </m:r>
                        </m:e>
                        <m:sup>
                          <m:r>
                            <a:rPr lang="en-US" sz="2000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sz="2000" b="1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10" name="Oval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24300" y="5172877"/>
                <a:ext cx="570166" cy="519145"/>
              </a:xfrm>
              <a:prstGeom prst="ellipse">
                <a:avLst/>
              </a:prstGeom>
              <a:blipFill rotWithShape="1">
                <a:blip r:embed="rId3"/>
                <a:stretch>
                  <a:fillRect l="-4211"/>
                </a:stretch>
              </a:blip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Oval 19"/>
              <p:cNvSpPr>
                <a:spLocks noChangeArrowheads="1"/>
              </p:cNvSpPr>
              <p:nvPr/>
            </p:nvSpPr>
            <p:spPr bwMode="auto">
              <a:xfrm>
                <a:off x="3186946" y="5172878"/>
                <a:ext cx="570166" cy="519145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2000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𝝅</m:t>
                      </m:r>
                      <m:sSup>
                        <m:sSupPr>
                          <m:ctrlP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𝒓</m:t>
                          </m:r>
                        </m:e>
                        <m:sup>
                          <m:r>
                            <a:rPr lang="en-US" sz="2000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sz="2000" b="1" dirty="0"/>
              </a:p>
            </p:txBody>
          </p:sp>
        </mc:Choice>
        <mc:Fallback>
          <p:sp>
            <p:nvSpPr>
              <p:cNvPr id="11" name="Oval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186946" y="5172878"/>
                <a:ext cx="570166" cy="519145"/>
              </a:xfrm>
              <a:prstGeom prst="ellipse">
                <a:avLst/>
              </a:prstGeom>
              <a:blipFill rotWithShape="1">
                <a:blip r:embed="rId4"/>
                <a:stretch>
                  <a:fillRect l="-4211"/>
                </a:stretch>
              </a:blip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20"/>
              <p:cNvSpPr>
                <a:spLocks noChangeArrowheads="1"/>
              </p:cNvSpPr>
              <p:nvPr/>
            </p:nvSpPr>
            <p:spPr bwMode="auto">
              <a:xfrm>
                <a:off x="6394537" y="5086316"/>
                <a:ext cx="1282874" cy="613535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rgbClr val="00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sz="3200" b="1" dirty="0" smtClean="0">
                    <a:solidFill>
                      <a:srgbClr val="0070C0"/>
                    </a:solidFill>
                  </a:rPr>
                  <a:t>2</a:t>
                </a:r>
                <a14:m>
                  <m:oMath xmlns:m="http://schemas.openxmlformats.org/officeDocument/2006/math">
                    <m:r>
                      <a:rPr lang="el-GR" sz="3200" b="1" i="1">
                        <a:solidFill>
                          <a:srgbClr val="0070C0"/>
                        </a:solidFill>
                        <a:latin typeface="Cambria Math"/>
                      </a:rPr>
                      <m:t>𝝅</m:t>
                    </m:r>
                  </m:oMath>
                </a14:m>
                <a:r>
                  <a:rPr lang="en-US" sz="3200" b="1" dirty="0" smtClean="0">
                    <a:solidFill>
                      <a:srgbClr val="0070C0"/>
                    </a:solidFill>
                  </a:rPr>
                  <a:t>r h</a:t>
                </a:r>
                <a:endParaRPr lang="en-US" sz="3200" b="1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12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394537" y="5086316"/>
                <a:ext cx="1282874" cy="613535"/>
              </a:xfrm>
              <a:prstGeom prst="rect">
                <a:avLst/>
              </a:prstGeom>
              <a:blipFill rotWithShape="1">
                <a:blip r:embed="rId5"/>
                <a:stretch>
                  <a:fillRect l="-7547" t="-8738" r="-7547" b="-28155"/>
                </a:stretch>
              </a:blipFill>
              <a:ln w="9525">
                <a:solidFill>
                  <a:srgbClr val="0000FF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228600" y="4572000"/>
            <a:ext cx="2317837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r>
              <a:rPr lang="en-US" b="1" dirty="0" smtClean="0">
                <a:latin typeface="Century Gothic" pitchFamily="34" charset="0"/>
              </a:rPr>
              <a:t>Total Surface Area </a:t>
            </a:r>
            <a:endParaRPr lang="en-US" b="1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345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VOLUME</a:t>
            </a:r>
            <a:br>
              <a:rPr lang="en-US" dirty="0" smtClean="0"/>
            </a:br>
            <a:r>
              <a:rPr lang="en-US" dirty="0" smtClean="0"/>
              <a:t>CYLINDER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14916" y="2134886"/>
                <a:ext cx="6777317" cy="3508977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𝑉</m:t>
                    </m:r>
                    <m:r>
                      <a:rPr lang="en-US" sz="4000" b="0" i="1" smtClean="0">
                        <a:latin typeface="Cambria Math"/>
                      </a:rPr>
                      <m:t>=</m:t>
                    </m:r>
                    <m:r>
                      <a:rPr lang="en-US" sz="4000" b="0" i="1" smtClean="0">
                        <a:solidFill>
                          <a:srgbClr val="C00000"/>
                        </a:solidFill>
                        <a:latin typeface="Cambria Math"/>
                      </a:rPr>
                      <m:t>𝐵</m:t>
                    </m:r>
                    <m:r>
                      <a:rPr lang="en-US" sz="4000" b="0" i="1" smtClean="0">
                        <a:solidFill>
                          <a:srgbClr val="C00000"/>
                        </a:solidFill>
                        <a:latin typeface="Cambria Math"/>
                      </a:rPr>
                      <m:t>   </m:t>
                    </m:r>
                    <m:r>
                      <a:rPr lang="en-US" sz="4000" b="1" i="1" smtClean="0">
                        <a:solidFill>
                          <a:srgbClr val="0070C0"/>
                        </a:solidFill>
                        <a:latin typeface="Cambria Math"/>
                      </a:rPr>
                      <m:t>𝒉</m:t>
                    </m:r>
                  </m:oMath>
                </a14:m>
                <a:endParaRPr lang="en-US" sz="4000" b="1" dirty="0" smtClean="0"/>
              </a:p>
              <a:p>
                <a14:m>
                  <m:oMath xmlns:m="http://schemas.openxmlformats.org/officeDocument/2006/math">
                    <m:r>
                      <a:rPr lang="en-US" sz="4000" i="1">
                        <a:latin typeface="Cambria Math"/>
                      </a:rPr>
                      <m:t>𝑉</m:t>
                    </m:r>
                  </m:oMath>
                </a14:m>
                <a:r>
                  <a:rPr lang="en-US" sz="4000" dirty="0" smtClean="0"/>
                  <a:t> =</a:t>
                </a:r>
                <a14:m>
                  <m:oMath xmlns:m="http://schemas.openxmlformats.org/officeDocument/2006/math">
                    <m:r>
                      <a:rPr lang="el-GR" sz="4000" b="1" i="1">
                        <a:solidFill>
                          <a:srgbClr val="C00000"/>
                        </a:solidFill>
                        <a:latin typeface="Cambria Math"/>
                      </a:rPr>
                      <m:t>𝝅</m:t>
                    </m:r>
                    <m:r>
                      <a:rPr lang="en-US" sz="4000" b="1">
                        <a:solidFill>
                          <a:srgbClr val="C00000"/>
                        </a:solidFill>
                        <a:latin typeface="Cambria Math"/>
                      </a:rPr>
                      <m:t>𝐫</m:t>
                    </m:r>
                    <m:r>
                      <a:rPr lang="en-US" sz="4000" b="1" baseline="30000">
                        <a:solidFill>
                          <a:srgbClr val="C00000"/>
                        </a:solidFill>
                        <a:latin typeface="Cambria Math"/>
                      </a:rPr>
                      <m:t>𝟐</m:t>
                    </m:r>
                  </m:oMath>
                </a14:m>
                <a:r>
                  <a:rPr lang="en-US" sz="4000" b="1" dirty="0" smtClean="0">
                    <a:solidFill>
                      <a:srgbClr val="0070C0"/>
                    </a:solidFill>
                  </a:rPr>
                  <a:t>h</a:t>
                </a:r>
                <a:endParaRPr lang="en-US" sz="4000" b="1" baseline="300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14916" y="2134886"/>
                <a:ext cx="6777317" cy="3508977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DD8F4-95CA-46C8-8779-74ABA500CC1F}" type="datetime9">
              <a:rPr lang="en-US" smtClean="0"/>
              <a:t>4/7/2011 5:44:59 AM</a:t>
            </a:fld>
            <a:endParaRPr lang="en-US"/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4953000" y="1600200"/>
            <a:ext cx="2438400" cy="2971800"/>
          </a:xfrm>
          <a:prstGeom prst="can">
            <a:avLst>
              <a:gd name="adj" fmla="val 28571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6172200" y="1905000"/>
            <a:ext cx="1219200" cy="0"/>
          </a:xfrm>
          <a:prstGeom prst="line">
            <a:avLst/>
          </a:prstGeom>
          <a:ln w="3810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477000" y="1219200"/>
            <a:ext cx="914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C00000"/>
                </a:solidFill>
              </a:rPr>
              <a:t>r</a:t>
            </a:r>
            <a:endParaRPr lang="en-US" sz="44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91400" y="2701379"/>
            <a:ext cx="914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70C0"/>
                </a:solidFill>
              </a:rPr>
              <a:t>h</a:t>
            </a:r>
            <a:endParaRPr lang="en-US" sz="4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964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81000"/>
            <a:ext cx="2246313" cy="2030413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z="4000" b="1" cap="none" smtClean="0"/>
              <a:t>Cube</a:t>
            </a:r>
          </a:p>
        </p:txBody>
      </p:sp>
      <p:sp>
        <p:nvSpPr>
          <p:cNvPr id="44035" name="Date Placeholder 3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fld id="{27F21006-A30E-47C3-A683-104C8CFED2B4}" type="datetime8">
              <a:rPr lang="en-US" sz="1200">
                <a:solidFill>
                  <a:schemeClr val="tx2"/>
                </a:solidFill>
                <a:latin typeface="Century Gothic" pitchFamily="34" charset="0"/>
              </a:rPr>
              <a:pPr/>
              <a:t>4/6/2011 10:26 PM</a:t>
            </a:fld>
            <a:endParaRPr lang="en-US" sz="120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44036" name="Footer Placeholder 4"/>
          <p:cNvSpPr txBox="1">
            <a:spLocks noGrp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tx2"/>
                </a:solidFill>
                <a:latin typeface="Century Gothic" pitchFamily="34" charset="0"/>
              </a:rPr>
              <a:t>SQUARE/KANSAKAR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0"/>
            <a:ext cx="0" cy="693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050" name="AutoShape 18"/>
          <p:cNvSpPr>
            <a:spLocks noChangeArrowheads="1"/>
          </p:cNvSpPr>
          <p:nvPr/>
        </p:nvSpPr>
        <p:spPr bwMode="auto">
          <a:xfrm>
            <a:off x="381000" y="2438400"/>
            <a:ext cx="1371600" cy="12954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4061" name="Rectangle 29"/>
          <p:cNvSpPr>
            <a:spLocks noChangeArrowheads="1"/>
          </p:cNvSpPr>
          <p:nvPr/>
        </p:nvSpPr>
        <p:spPr bwMode="auto">
          <a:xfrm>
            <a:off x="4495800" y="3238500"/>
            <a:ext cx="10668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000" dirty="0"/>
              <a:t>s</a:t>
            </a:r>
            <a:r>
              <a:rPr lang="en-US" sz="4000" baseline="30000" dirty="0"/>
              <a:t>2</a:t>
            </a:r>
          </a:p>
          <a:p>
            <a:pPr algn="ctr"/>
            <a:endParaRPr lang="en-US" dirty="0"/>
          </a:p>
        </p:txBody>
      </p:sp>
      <p:sp>
        <p:nvSpPr>
          <p:cNvPr id="44062" name="Rectangle 30"/>
          <p:cNvSpPr>
            <a:spLocks noChangeArrowheads="1"/>
          </p:cNvSpPr>
          <p:nvPr/>
        </p:nvSpPr>
        <p:spPr bwMode="auto">
          <a:xfrm>
            <a:off x="3429000" y="3238500"/>
            <a:ext cx="10668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000" dirty="0"/>
              <a:t>s</a:t>
            </a:r>
            <a:r>
              <a:rPr lang="en-US" sz="4000" baseline="30000" dirty="0"/>
              <a:t>2</a:t>
            </a:r>
            <a:endParaRPr lang="en-US" sz="4000" baseline="30000" dirty="0"/>
          </a:p>
        </p:txBody>
      </p:sp>
      <p:sp>
        <p:nvSpPr>
          <p:cNvPr id="44063" name="Rectangle 31"/>
          <p:cNvSpPr>
            <a:spLocks noChangeArrowheads="1"/>
          </p:cNvSpPr>
          <p:nvPr/>
        </p:nvSpPr>
        <p:spPr bwMode="auto">
          <a:xfrm>
            <a:off x="5562600" y="3238500"/>
            <a:ext cx="10668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000" dirty="0"/>
              <a:t>s</a:t>
            </a:r>
            <a:r>
              <a:rPr lang="en-US" sz="4000" baseline="30000" dirty="0"/>
              <a:t>2</a:t>
            </a:r>
            <a:endParaRPr lang="en-US" sz="4000" baseline="30000" dirty="0"/>
          </a:p>
        </p:txBody>
      </p:sp>
      <p:sp>
        <p:nvSpPr>
          <p:cNvPr id="44064" name="Rectangle 32"/>
          <p:cNvSpPr>
            <a:spLocks noChangeArrowheads="1"/>
          </p:cNvSpPr>
          <p:nvPr/>
        </p:nvSpPr>
        <p:spPr bwMode="auto">
          <a:xfrm>
            <a:off x="6629400" y="3238500"/>
            <a:ext cx="10668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000" dirty="0"/>
              <a:t>s</a:t>
            </a:r>
            <a:r>
              <a:rPr lang="en-US" sz="4000" baseline="30000" dirty="0"/>
              <a:t>2</a:t>
            </a:r>
          </a:p>
          <a:p>
            <a:pPr algn="ctr"/>
            <a:endParaRPr lang="en-US" dirty="0"/>
          </a:p>
        </p:txBody>
      </p:sp>
      <p:sp>
        <p:nvSpPr>
          <p:cNvPr id="44065" name="Rectangle 33"/>
          <p:cNvSpPr>
            <a:spLocks noChangeArrowheads="1"/>
          </p:cNvSpPr>
          <p:nvPr/>
        </p:nvSpPr>
        <p:spPr bwMode="auto">
          <a:xfrm>
            <a:off x="3429000" y="2247900"/>
            <a:ext cx="10668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000" dirty="0" smtClean="0"/>
              <a:t>s</a:t>
            </a:r>
            <a:r>
              <a:rPr lang="en-US" sz="4000" baseline="30000" dirty="0" smtClean="0"/>
              <a:t>2</a:t>
            </a:r>
            <a:endParaRPr lang="en-US" sz="4000" baseline="30000" dirty="0"/>
          </a:p>
        </p:txBody>
      </p:sp>
      <p:sp>
        <p:nvSpPr>
          <p:cNvPr id="44066" name="Rectangle 34"/>
          <p:cNvSpPr>
            <a:spLocks noChangeArrowheads="1"/>
          </p:cNvSpPr>
          <p:nvPr/>
        </p:nvSpPr>
        <p:spPr bwMode="auto">
          <a:xfrm>
            <a:off x="6629400" y="4229100"/>
            <a:ext cx="10668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000" dirty="0"/>
              <a:t>s</a:t>
            </a:r>
            <a:r>
              <a:rPr lang="en-US" sz="4000" baseline="30000" dirty="0"/>
              <a:t>2</a:t>
            </a:r>
            <a:endParaRPr lang="en-US" sz="4000" baseline="30000" dirty="0"/>
          </a:p>
        </p:txBody>
      </p:sp>
    </p:spTree>
    <p:extLst>
      <p:ext uri="{BB962C8B-B14F-4D97-AF65-F5344CB8AC3E}">
        <p14:creationId xmlns:p14="http://schemas.microsoft.com/office/powerpoint/2010/main" val="1829033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SURFACE AREA </a:t>
            </a:r>
            <a:br>
              <a:rPr lang="en-US" dirty="0" smtClean="0"/>
            </a:br>
            <a:r>
              <a:rPr lang="en-US" dirty="0" smtClean="0"/>
              <a:t>CUBE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25818" y="2179006"/>
                <a:ext cx="6777317" cy="3508977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sz="5400" b="0" i="1" smtClean="0">
                        <a:latin typeface="Cambria Math"/>
                      </a:rPr>
                      <m:t>𝑆𝐴</m:t>
                    </m:r>
                    <m:r>
                      <a:rPr lang="en-US" sz="5400" b="0" i="1" smtClean="0">
                        <a:latin typeface="Cambria Math"/>
                      </a:rPr>
                      <m:t>=6</m:t>
                    </m:r>
                    <m:r>
                      <a:rPr lang="en-US" sz="5400" b="0" i="1" smtClean="0">
                        <a:latin typeface="Cambria Math"/>
                      </a:rPr>
                      <m:t>𝑠</m:t>
                    </m:r>
                    <m:r>
                      <a:rPr lang="en-US" sz="5400" b="0" i="1" baseline="30000" smtClean="0">
                        <a:latin typeface="Cambria Math"/>
                      </a:rPr>
                      <m:t>2</m:t>
                    </m:r>
                  </m:oMath>
                </a14:m>
                <a:endParaRPr lang="en-US" sz="5400" baseline="30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25818" y="2179006"/>
                <a:ext cx="6777317" cy="3508977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DD8F4-95CA-46C8-8779-74ABA500CC1F}" type="datetime9">
              <a:rPr lang="en-US" smtClean="0"/>
              <a:t>4/7/2011 5:30:01 AM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81000" y="3292217"/>
            <a:ext cx="2766161" cy="1192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r>
              <a:rPr lang="en-US" sz="2000" b="1" dirty="0" smtClean="0">
                <a:latin typeface="Century Gothic" pitchFamily="34" charset="0"/>
              </a:rPr>
              <a:t>Total Surface Area </a:t>
            </a:r>
            <a:endParaRPr lang="en-US" sz="2000" b="1" dirty="0">
              <a:latin typeface="Century Gothic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767468" y="3140461"/>
            <a:ext cx="759391" cy="946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r>
              <a:rPr lang="en-US" sz="3600" dirty="0">
                <a:solidFill>
                  <a:schemeClr val="tx2"/>
                </a:solidFill>
                <a:latin typeface="Century Gothic" pitchFamily="34" charset="0"/>
              </a:rPr>
              <a:t>=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294345" y="2971087"/>
            <a:ext cx="2101241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r>
              <a:rPr lang="en-US" sz="3200" b="1" dirty="0" smtClean="0">
                <a:solidFill>
                  <a:srgbClr val="C00000"/>
                </a:solidFill>
                <a:latin typeface="Century Gothic" pitchFamily="34" charset="0"/>
              </a:rPr>
              <a:t>2 Bases</a:t>
            </a:r>
            <a:endParaRPr lang="en-US" sz="3200" b="1" dirty="0">
              <a:solidFill>
                <a:srgbClr val="C00000"/>
              </a:solidFill>
              <a:latin typeface="Century Gothic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188124" y="2969915"/>
            <a:ext cx="1230421" cy="1182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r>
              <a:rPr lang="en-US" sz="4000" dirty="0">
                <a:solidFill>
                  <a:schemeClr val="tx2"/>
                </a:solidFill>
                <a:latin typeface="Century Gothic" pitchFamily="34" charset="0"/>
              </a:rPr>
              <a:t>+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5783081" y="2932555"/>
            <a:ext cx="2814181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r>
              <a:rPr lang="en-US" sz="3200" b="1" dirty="0" smtClean="0">
                <a:solidFill>
                  <a:srgbClr val="0070C0"/>
                </a:solidFill>
                <a:latin typeface="Century Gothic" pitchFamily="34" charset="0"/>
              </a:rPr>
              <a:t>4 Lateral Faces</a:t>
            </a:r>
            <a:endParaRPr lang="en-US" sz="3200" b="1" dirty="0">
              <a:solidFill>
                <a:srgbClr val="0070C0"/>
              </a:solidFill>
              <a:latin typeface="Century Gothic" pitchFamily="34" charset="0"/>
            </a:endParaRP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3832964" y="4038262"/>
            <a:ext cx="787516" cy="619897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800" dirty="0" smtClean="0"/>
              <a:t>s</a:t>
            </a:r>
            <a:r>
              <a:rPr lang="en-US" sz="4800" baseline="30000" dirty="0" smtClean="0"/>
              <a:t>2</a:t>
            </a:r>
            <a:endParaRPr lang="en-US" sz="4800" baseline="30000" dirty="0"/>
          </a:p>
        </p:txBody>
      </p:sp>
      <p:sp>
        <p:nvSpPr>
          <p:cNvPr id="11" name="Rectangle 21"/>
          <p:cNvSpPr>
            <a:spLocks noChangeArrowheads="1"/>
          </p:cNvSpPr>
          <p:nvPr/>
        </p:nvSpPr>
        <p:spPr bwMode="auto">
          <a:xfrm>
            <a:off x="5814164" y="4152899"/>
            <a:ext cx="787516" cy="619897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000" dirty="0"/>
              <a:t>s</a:t>
            </a:r>
            <a:r>
              <a:rPr lang="en-US" sz="4000" baseline="30000" dirty="0"/>
              <a:t>2</a:t>
            </a:r>
            <a:endParaRPr lang="en-US" sz="4000" baseline="30000" dirty="0"/>
          </a:p>
        </p:txBody>
      </p:sp>
      <p:sp>
        <p:nvSpPr>
          <p:cNvPr id="12" name="Rectangle 25"/>
          <p:cNvSpPr>
            <a:spLocks noChangeArrowheads="1"/>
          </p:cNvSpPr>
          <p:nvPr/>
        </p:nvSpPr>
        <p:spPr bwMode="auto">
          <a:xfrm>
            <a:off x="3832964" y="5177424"/>
            <a:ext cx="787516" cy="619897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dirty="0"/>
              <a:t>s</a:t>
            </a:r>
            <a:r>
              <a:rPr lang="en-US" sz="4400" baseline="30000" dirty="0"/>
              <a:t>2</a:t>
            </a:r>
            <a:endParaRPr lang="en-US" sz="4400" baseline="30000" dirty="0"/>
          </a:p>
        </p:txBody>
      </p:sp>
      <p:sp>
        <p:nvSpPr>
          <p:cNvPr id="13" name="Rectangle 26"/>
          <p:cNvSpPr>
            <a:spLocks noChangeArrowheads="1"/>
          </p:cNvSpPr>
          <p:nvPr/>
        </p:nvSpPr>
        <p:spPr bwMode="auto">
          <a:xfrm>
            <a:off x="5814164" y="5295899"/>
            <a:ext cx="787516" cy="619897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000" dirty="0"/>
              <a:t>s</a:t>
            </a:r>
            <a:r>
              <a:rPr lang="en-US" sz="4000" baseline="30000" dirty="0"/>
              <a:t>2</a:t>
            </a:r>
            <a:endParaRPr lang="en-US" sz="4000" baseline="30000" dirty="0"/>
          </a:p>
        </p:txBody>
      </p:sp>
      <p:sp>
        <p:nvSpPr>
          <p:cNvPr id="14" name="Rectangle 27"/>
          <p:cNvSpPr>
            <a:spLocks noChangeArrowheads="1"/>
          </p:cNvSpPr>
          <p:nvPr/>
        </p:nvSpPr>
        <p:spPr bwMode="auto">
          <a:xfrm>
            <a:off x="7033364" y="4152899"/>
            <a:ext cx="787516" cy="619897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000" dirty="0"/>
              <a:t>s</a:t>
            </a:r>
            <a:r>
              <a:rPr lang="en-US" sz="4000" baseline="30000" dirty="0"/>
              <a:t>2</a:t>
            </a:r>
            <a:endParaRPr lang="en-US" sz="4000" baseline="30000" dirty="0"/>
          </a:p>
        </p:txBody>
      </p:sp>
      <p:sp>
        <p:nvSpPr>
          <p:cNvPr id="15" name="Rectangle 28"/>
          <p:cNvSpPr>
            <a:spLocks noChangeArrowheads="1"/>
          </p:cNvSpPr>
          <p:nvPr/>
        </p:nvSpPr>
        <p:spPr bwMode="auto">
          <a:xfrm>
            <a:off x="7033364" y="5295899"/>
            <a:ext cx="787516" cy="619897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000" dirty="0"/>
              <a:t>s</a:t>
            </a:r>
            <a:r>
              <a:rPr lang="en-US" sz="4000" baseline="30000" dirty="0"/>
              <a:t>2</a:t>
            </a:r>
            <a:endParaRPr lang="en-US" sz="4000" baseline="30000" dirty="0"/>
          </a:p>
        </p:txBody>
      </p:sp>
    </p:spTree>
    <p:extLst>
      <p:ext uri="{BB962C8B-B14F-4D97-AF65-F5344CB8AC3E}">
        <p14:creationId xmlns:p14="http://schemas.microsoft.com/office/powerpoint/2010/main" val="3166112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VOLUME</a:t>
            </a:r>
            <a:br>
              <a:rPr lang="en-US" dirty="0" smtClean="0"/>
            </a:br>
            <a:r>
              <a:rPr lang="en-US" dirty="0" smtClean="0"/>
              <a:t>CUBE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14917" y="2134887"/>
                <a:ext cx="3176084" cy="1598914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sz="6000" b="0" i="1" smtClean="0">
                        <a:latin typeface="Cambria Math"/>
                      </a:rPr>
                      <m:t>𝑉</m:t>
                    </m:r>
                    <m:r>
                      <a:rPr lang="en-US" sz="6000" b="0" i="1" smtClean="0">
                        <a:latin typeface="Cambria Math"/>
                      </a:rPr>
                      <m:t>=</m:t>
                    </m:r>
                    <m:r>
                      <a:rPr lang="en-US" sz="6000" i="1">
                        <a:latin typeface="Cambria Math"/>
                      </a:rPr>
                      <m:t>𝑠</m:t>
                    </m:r>
                    <m:r>
                      <a:rPr lang="en-US" sz="6000" b="0" i="1" baseline="30000" smtClean="0">
                        <a:latin typeface="Cambria Math"/>
                      </a:rPr>
                      <m:t>3</m:t>
                    </m:r>
                  </m:oMath>
                </a14:m>
                <a:endParaRPr lang="en-US" sz="6000" baseline="30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14917" y="2134887"/>
                <a:ext cx="3176084" cy="1598914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DD8F4-95CA-46C8-8779-74ABA500CC1F}" type="datetime9">
              <a:rPr lang="en-US" smtClean="0"/>
              <a:t>4/7/2011 5:47:29 AM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495800" y="3760416"/>
            <a:ext cx="914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s</a:t>
            </a:r>
          </a:p>
        </p:txBody>
      </p:sp>
      <p:sp>
        <p:nvSpPr>
          <p:cNvPr id="10" name="AutoShape 18"/>
          <p:cNvSpPr>
            <a:spLocks noChangeArrowheads="1"/>
          </p:cNvSpPr>
          <p:nvPr/>
        </p:nvSpPr>
        <p:spPr bwMode="auto">
          <a:xfrm>
            <a:off x="4953000" y="2274517"/>
            <a:ext cx="3276600" cy="29718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953000" y="2133600"/>
            <a:ext cx="914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91300" y="1600200"/>
            <a:ext cx="914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1842162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9628" y="381000"/>
            <a:ext cx="7024744" cy="1143000"/>
          </a:xfrm>
        </p:spPr>
        <p:txBody>
          <a:bodyPr/>
          <a:lstStyle/>
          <a:p>
            <a:r>
              <a:rPr lang="en-US" dirty="0" smtClean="0"/>
              <a:t>Cylinder problem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DD8F4-95CA-46C8-8779-74ABA500CC1F}" type="datetime9">
              <a:rPr lang="en-US" smtClean="0"/>
              <a:t>4/6/2011 10:13:22 PM</a:t>
            </a:fld>
            <a:endParaRPr lang="en-US"/>
          </a:p>
        </p:txBody>
      </p:sp>
      <p:pic>
        <p:nvPicPr>
          <p:cNvPr id="3075" name="Picture 3" descr="C:\Users\Owner\AppData\Local\Microsoft\Windows\Temporary Internet Files\Content.IE5\1E4UTFIJ\MM900315848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6450" y="685800"/>
            <a:ext cx="2743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43000" y="2133600"/>
            <a:ext cx="6777317" cy="4114800"/>
          </a:xfrm>
        </p:spPr>
        <p:txBody>
          <a:bodyPr>
            <a:normAutofit/>
          </a:bodyPr>
          <a:lstStyle/>
          <a:p>
            <a:r>
              <a:rPr lang="en-US" dirty="0" smtClean="0"/>
              <a:t>I am making two different cylinders from the same sheet of paper (transparency in my case)</a:t>
            </a:r>
          </a:p>
          <a:p>
            <a:r>
              <a:rPr lang="en-US" dirty="0" smtClean="0"/>
              <a:t>Which do you think can hold more popcorn?</a:t>
            </a:r>
          </a:p>
          <a:p>
            <a:pPr lvl="1"/>
            <a:r>
              <a:rPr lang="en-US" dirty="0" smtClean="0"/>
              <a:t>The tall skinny one?</a:t>
            </a:r>
          </a:p>
          <a:p>
            <a:pPr lvl="1"/>
            <a:r>
              <a:rPr lang="en-US" dirty="0" smtClean="0"/>
              <a:t>The shorter wider one?</a:t>
            </a:r>
          </a:p>
          <a:p>
            <a:pPr lvl="1"/>
            <a:r>
              <a:rPr lang="en-US" dirty="0" smtClean="0"/>
              <a:t>They both hold the same</a:t>
            </a:r>
          </a:p>
          <a:p>
            <a:pPr lvl="1"/>
            <a:r>
              <a:rPr lang="en-US" dirty="0" smtClean="0"/>
              <a:t>I have no earthly idea!</a:t>
            </a:r>
          </a:p>
        </p:txBody>
      </p:sp>
    </p:spTree>
    <p:extLst>
      <p:ext uri="{BB962C8B-B14F-4D97-AF65-F5344CB8AC3E}">
        <p14:creationId xmlns:p14="http://schemas.microsoft.com/office/powerpoint/2010/main" val="4247727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9628" y="381000"/>
            <a:ext cx="7024744" cy="1143000"/>
          </a:xfrm>
        </p:spPr>
        <p:txBody>
          <a:bodyPr/>
          <a:lstStyle/>
          <a:p>
            <a:r>
              <a:rPr lang="en-US" dirty="0" smtClean="0"/>
              <a:t>Each group….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DD8F4-95CA-46C8-8779-74ABA500CC1F}" type="datetime9">
              <a:rPr lang="en-US" smtClean="0"/>
              <a:t>4/7/2011 5:33:51 AM</a:t>
            </a:fld>
            <a:endParaRPr lang="en-US"/>
          </a:p>
        </p:txBody>
      </p:sp>
      <p:pic>
        <p:nvPicPr>
          <p:cNvPr id="3075" name="Picture 3" descr="C:\Users\Owner\AppData\Local\Microsoft\Windows\Temporary Internet Files\Content.IE5\1E4UTFIJ\MM900315848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6450" y="685800"/>
            <a:ext cx="2743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43000" y="2133600"/>
            <a:ext cx="6777317" cy="3508977"/>
          </a:xfrm>
        </p:spPr>
        <p:txBody>
          <a:bodyPr/>
          <a:lstStyle/>
          <a:p>
            <a:r>
              <a:rPr lang="en-US" dirty="0" smtClean="0"/>
              <a:t>4 people per group</a:t>
            </a:r>
          </a:p>
          <a:p>
            <a:r>
              <a:rPr lang="en-US" dirty="0" smtClean="0"/>
              <a:t>Make two cylinders </a:t>
            </a:r>
          </a:p>
          <a:p>
            <a:pPr lvl="1"/>
            <a:r>
              <a:rPr lang="en-US" dirty="0" smtClean="0"/>
              <a:t>One tall and skinny</a:t>
            </a:r>
          </a:p>
          <a:p>
            <a:pPr lvl="1"/>
            <a:r>
              <a:rPr lang="en-US" dirty="0" smtClean="0"/>
              <a:t>One shorter and wider</a:t>
            </a:r>
            <a:endParaRPr lang="en-US" dirty="0"/>
          </a:p>
          <a:p>
            <a:r>
              <a:rPr lang="en-US" dirty="0" smtClean="0"/>
              <a:t>Place popcorn in tall skinny one</a:t>
            </a:r>
          </a:p>
          <a:p>
            <a:r>
              <a:rPr lang="en-US" dirty="0" smtClean="0"/>
              <a:t>Pour into the larger cylinder</a:t>
            </a:r>
          </a:p>
          <a:p>
            <a:r>
              <a:rPr lang="en-US" dirty="0" smtClean="0"/>
              <a:t>What do you notice?</a:t>
            </a:r>
          </a:p>
        </p:txBody>
      </p:sp>
    </p:spTree>
    <p:extLst>
      <p:ext uri="{BB962C8B-B14F-4D97-AF65-F5344CB8AC3E}">
        <p14:creationId xmlns:p14="http://schemas.microsoft.com/office/powerpoint/2010/main" val="732333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0500"/>
            <a:ext cx="7024744" cy="1143000"/>
          </a:xfrm>
        </p:spPr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0941" y="3276600"/>
            <a:ext cx="6777317" cy="3089429"/>
          </a:xfrm>
        </p:spPr>
        <p:txBody>
          <a:bodyPr/>
          <a:lstStyle/>
          <a:p>
            <a:r>
              <a:rPr lang="en-US" dirty="0" smtClean="0"/>
              <a:t>Pick up homework on the </a:t>
            </a:r>
            <a:r>
              <a:rPr lang="en-US" smtClean="0"/>
              <a:t>way out…..</a:t>
            </a:r>
            <a:endParaRPr lang="en-US" dirty="0" smtClean="0"/>
          </a:p>
          <a:p>
            <a:r>
              <a:rPr lang="en-US" dirty="0" smtClean="0"/>
              <a:t>FYI: SQUARE STUDENTS </a:t>
            </a:r>
          </a:p>
          <a:p>
            <a:pPr lvl="1"/>
            <a:r>
              <a:rPr lang="en-US" dirty="0" smtClean="0"/>
              <a:t>FILE IS DUE APRIL </a:t>
            </a:r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endParaRPr lang="en-US" dirty="0" smtClean="0"/>
          </a:p>
        </p:txBody>
      </p:sp>
      <p:pic>
        <p:nvPicPr>
          <p:cNvPr id="4098" name="Picture 2" descr="C:\Users\Owner\AppData\Local\Microsoft\Windows\Temporary Internet Files\Content.IE5\E3LGQWXU\MM900283679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2820" y="609599"/>
            <a:ext cx="2683179" cy="2740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89387-D290-4233-93B8-D63234794FA6}" type="datetime9">
              <a:rPr lang="en-US" smtClean="0"/>
              <a:t>4/6/2011 9:49:40 PM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47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050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IWBAT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438400" y="685800"/>
            <a:ext cx="6243917" cy="57912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IDENTIFY SURFACE AREA (TOTAL AND LATERAL) AND VOLUME OF 3D SOLIDS</a:t>
            </a:r>
            <a:endParaRPr lang="en-US" sz="44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FDCE1-0486-4922-AE1A-A2AAA17E5E52}" type="datetime9">
              <a:rPr lang="en-US" smtClean="0"/>
              <a:t>4/6/2011 9:52:35 PM</a:t>
            </a:fld>
            <a:endParaRPr lang="en-US"/>
          </a:p>
        </p:txBody>
      </p:sp>
      <p:pic>
        <p:nvPicPr>
          <p:cNvPr id="2051" name="Picture 3" descr="C:\Users\Owner\AppData\Local\Microsoft\Windows\Temporary Internet Files\Content.IE5\1E4UTFIJ\MM900046564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465545"/>
            <a:ext cx="3043238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4631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050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33600" y="685800"/>
            <a:ext cx="6548717" cy="57912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Write the formula for area of each shape INSIDE the shape</a:t>
            </a:r>
            <a:endParaRPr lang="en-US" sz="44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FDCE1-0486-4922-AE1A-A2AAA17E5E52}" type="datetime9">
              <a:rPr lang="en-US" smtClean="0"/>
              <a:t>4/6/2011 9:49:40 PM</a:t>
            </a:fld>
            <a:endParaRPr lang="en-US"/>
          </a:p>
        </p:txBody>
      </p:sp>
      <p:pic>
        <p:nvPicPr>
          <p:cNvPr id="4" name="Picture 2" descr="C:\Users\Owner\AppData\Local\Microsoft\Windows\Temporary Internet Files\Content.IE5\1E4UTFIJ\MM900303301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557" y="1066800"/>
            <a:ext cx="1631043" cy="184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2743200" y="3124200"/>
            <a:ext cx="23622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7"/>
          <p:cNvSpPr/>
          <p:nvPr/>
        </p:nvSpPr>
        <p:spPr>
          <a:xfrm>
            <a:off x="6096000" y="2375770"/>
            <a:ext cx="2514600" cy="2133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38400" y="4564693"/>
            <a:ext cx="19050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096000" y="4796946"/>
            <a:ext cx="1485900" cy="13642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19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050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33600" y="685800"/>
            <a:ext cx="6548717" cy="57912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Write the formula for area of each shape INSIDE the shape</a:t>
            </a:r>
            <a:endParaRPr lang="en-US" sz="44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FDCE1-0486-4922-AE1A-A2AAA17E5E52}" type="datetime9">
              <a:rPr lang="en-US" smtClean="0"/>
              <a:t>4/6/2011 9:58:19 PM</a:t>
            </a:fld>
            <a:endParaRPr lang="en-US"/>
          </a:p>
        </p:txBody>
      </p:sp>
      <p:pic>
        <p:nvPicPr>
          <p:cNvPr id="4" name="Picture 2" descr="C:\Users\Owner\AppData\Local\Microsoft\Windows\Temporary Internet Files\Content.IE5\1E4UTFIJ\MM900303301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557" y="1066800"/>
            <a:ext cx="1631043" cy="184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2743200" y="3124200"/>
            <a:ext cx="23622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dirty="0" err="1" smtClean="0">
                <a:latin typeface="Brush Script MT" pitchFamily="66" charset="0"/>
              </a:rPr>
              <a:t>lw</a:t>
            </a:r>
            <a:endParaRPr lang="en-US" sz="8000" dirty="0">
              <a:latin typeface="Brush Script MT" pitchFamily="66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Isosceles Triangle 7"/>
              <p:cNvSpPr/>
              <p:nvPr/>
            </p:nvSpPr>
            <p:spPr>
              <a:xfrm>
                <a:off x="6096000" y="2375770"/>
                <a:ext cx="2514600" cy="2133600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1" i="1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3200" b="1" i="1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en-US" sz="3200" b="1" i="1">
                          <a:latin typeface="Cambria Math"/>
                        </a:rPr>
                        <m:t> </m:t>
                      </m:r>
                      <m:r>
                        <a:rPr lang="en-US" sz="3200" b="1" i="1">
                          <a:latin typeface="Cambria Math"/>
                        </a:rPr>
                        <m:t>𝒃𝒉</m:t>
                      </m:r>
                    </m:oMath>
                  </m:oMathPara>
                </a14:m>
                <a:endParaRPr lang="en-US" sz="3200" b="1" dirty="0"/>
              </a:p>
            </p:txBody>
          </p:sp>
        </mc:Choice>
        <mc:Fallback>
          <p:sp>
            <p:nvSpPr>
              <p:cNvPr id="8" name="Isosceles Tri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2375770"/>
                <a:ext cx="2514600" cy="2133600"/>
              </a:xfrm>
              <a:prstGeom prst="triangle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Oval 8"/>
              <p:cNvSpPr/>
              <p:nvPr/>
            </p:nvSpPr>
            <p:spPr>
              <a:xfrm>
                <a:off x="2667000" y="4564692"/>
                <a:ext cx="1905000" cy="18288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6600" b="0" i="1" smtClean="0">
                          <a:latin typeface="Cambria Math"/>
                        </a:rPr>
                        <m:t>  </m:t>
                      </m:r>
                      <m:r>
                        <a:rPr lang="el-GR" sz="6600" i="1" smtClean="0">
                          <a:latin typeface="Cambria Math"/>
                        </a:rPr>
                        <m:t>𝜋</m:t>
                      </m:r>
                      <m:sSup>
                        <m:sSupPr>
                          <m:ctrlPr>
                            <a:rPr lang="en-US" sz="66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6600" i="1" smtClean="0"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en-US" sz="660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6600" dirty="0"/>
              </a:p>
            </p:txBody>
          </p:sp>
        </mc:Choice>
        <mc:Fallback>
          <p:sp>
            <p:nvSpPr>
              <p:cNvPr id="9" name="Oval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7000" y="4564692"/>
                <a:ext cx="1905000" cy="1828800"/>
              </a:xfrm>
              <a:prstGeom prst="ellipse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6096000" y="4796946"/>
            <a:ext cx="1485900" cy="13642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/>
              <a:t>s</a:t>
            </a:r>
            <a:r>
              <a:rPr lang="en-US" sz="6600" baseline="30000" dirty="0" smtClean="0"/>
              <a:t>2</a:t>
            </a:r>
            <a:endParaRPr lang="en-US" sz="6600" baseline="30000" dirty="0"/>
          </a:p>
        </p:txBody>
      </p:sp>
    </p:spTree>
    <p:extLst>
      <p:ext uri="{BB962C8B-B14F-4D97-AF65-F5344CB8AC3E}">
        <p14:creationId xmlns:p14="http://schemas.microsoft.com/office/powerpoint/2010/main" val="2864028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778" y="838200"/>
            <a:ext cx="2248422" cy="6096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Materials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33600" y="762000"/>
            <a:ext cx="6548717" cy="5715000"/>
          </a:xfrm>
        </p:spPr>
        <p:txBody>
          <a:bodyPr/>
          <a:lstStyle/>
          <a:p>
            <a:r>
              <a:rPr lang="en-US" b="1" dirty="0" smtClean="0"/>
              <a:t>Pencil</a:t>
            </a:r>
          </a:p>
          <a:p>
            <a:r>
              <a:rPr lang="en-US" b="1" dirty="0" smtClean="0"/>
              <a:t>Interactive Notebook or sheet of paper</a:t>
            </a:r>
          </a:p>
          <a:p>
            <a:r>
              <a:rPr lang="en-US" b="1" dirty="0" smtClean="0"/>
              <a:t>POST IT (ONE) with your name on it</a:t>
            </a:r>
          </a:p>
          <a:p>
            <a:r>
              <a:rPr lang="en-US" b="1" dirty="0" smtClean="0"/>
              <a:t>NOTES: COPY FORMULAS FOR SURFACE AND VOLUME. You will need them for later today</a:t>
            </a:r>
            <a:endParaRPr lang="en-US" b="1" dirty="0" smtClean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:\Users\Owner\AppData\Local\Microsoft\Windows\Temporary Internet Files\Content.IE5\YBWP633W\MM900395768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78" y="2362200"/>
            <a:ext cx="20574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F8D5-61BE-4F66-BCFB-EE3613A8D702}" type="datetime9">
              <a:rPr lang="en-US" smtClean="0"/>
              <a:t>4/6/2011 9:49:40 PM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430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1"/>
            <a:ext cx="2819400" cy="14478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z="3200" b="1" cap="none" dirty="0" smtClean="0">
                <a:solidFill>
                  <a:schemeClr val="tx1"/>
                </a:solidFill>
              </a:rPr>
              <a:t>Rectangular</a:t>
            </a:r>
            <a:br>
              <a:rPr lang="en-US" sz="3200" b="1" cap="none" dirty="0" smtClean="0">
                <a:solidFill>
                  <a:schemeClr val="tx1"/>
                </a:solidFill>
              </a:rPr>
            </a:br>
            <a:r>
              <a:rPr lang="en-US" sz="3200" b="1" cap="none" dirty="0" smtClean="0">
                <a:solidFill>
                  <a:schemeClr val="tx1"/>
                </a:solidFill>
              </a:rPr>
              <a:t>Prism</a:t>
            </a:r>
          </a:p>
        </p:txBody>
      </p:sp>
      <p:sp>
        <p:nvSpPr>
          <p:cNvPr id="25603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9C584B1-7F21-49CF-A5EB-EB46AEC5A15B}" type="datetime8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4/6/2011 10:19 PM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2438400" y="0"/>
            <a:ext cx="0" cy="693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11" name="AutoShape 11"/>
          <p:cNvSpPr>
            <a:spLocks noChangeArrowheads="1"/>
          </p:cNvSpPr>
          <p:nvPr/>
        </p:nvSpPr>
        <p:spPr bwMode="auto">
          <a:xfrm>
            <a:off x="457200" y="2362200"/>
            <a:ext cx="1981200" cy="6096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22" name="Rectangle 22"/>
          <p:cNvSpPr>
            <a:spLocks noChangeArrowheads="1"/>
          </p:cNvSpPr>
          <p:nvPr/>
        </p:nvSpPr>
        <p:spPr bwMode="auto">
          <a:xfrm>
            <a:off x="3657600" y="2502074"/>
            <a:ext cx="18288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000" b="1" dirty="0" err="1" smtClean="0">
                <a:solidFill>
                  <a:srgbClr val="C00000"/>
                </a:solidFill>
              </a:rPr>
              <a:t>lw</a:t>
            </a:r>
            <a:endParaRPr lang="en-US" sz="4000" b="1" dirty="0">
              <a:solidFill>
                <a:srgbClr val="C00000"/>
              </a:solidFill>
            </a:endParaRPr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3657600" y="3581400"/>
            <a:ext cx="18288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000" b="1" dirty="0" err="1" smtClean="0">
                <a:solidFill>
                  <a:srgbClr val="C00000"/>
                </a:solidFill>
              </a:rPr>
              <a:t>lw</a:t>
            </a:r>
            <a:endParaRPr lang="en-US" sz="4000" b="1" dirty="0">
              <a:solidFill>
                <a:srgbClr val="C00000"/>
              </a:solidFill>
            </a:endParaRPr>
          </a:p>
        </p:txBody>
      </p:sp>
      <p:sp>
        <p:nvSpPr>
          <p:cNvPr id="25624" name="Rectangle 24"/>
          <p:cNvSpPr>
            <a:spLocks noChangeArrowheads="1"/>
          </p:cNvSpPr>
          <p:nvPr/>
        </p:nvSpPr>
        <p:spPr bwMode="auto">
          <a:xfrm>
            <a:off x="3124200" y="3124200"/>
            <a:ext cx="609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dirty="0" err="1" smtClean="0"/>
              <a:t>wh</a:t>
            </a:r>
            <a:endParaRPr lang="en-US" sz="2400" dirty="0"/>
          </a:p>
        </p:txBody>
      </p:sp>
      <p:sp>
        <p:nvSpPr>
          <p:cNvPr id="25625" name="Rectangle 25"/>
          <p:cNvSpPr>
            <a:spLocks noChangeArrowheads="1"/>
          </p:cNvSpPr>
          <p:nvPr/>
        </p:nvSpPr>
        <p:spPr bwMode="auto">
          <a:xfrm>
            <a:off x="5486400" y="3124200"/>
            <a:ext cx="609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dirty="0" err="1" smtClean="0"/>
              <a:t>wh</a:t>
            </a:r>
            <a:endParaRPr lang="en-US" sz="2400" dirty="0"/>
          </a:p>
        </p:txBody>
      </p:sp>
      <p:sp>
        <p:nvSpPr>
          <p:cNvPr id="25626" name="Rectangle 26"/>
          <p:cNvSpPr>
            <a:spLocks noChangeArrowheads="1"/>
          </p:cNvSpPr>
          <p:nvPr/>
        </p:nvSpPr>
        <p:spPr bwMode="auto">
          <a:xfrm>
            <a:off x="3657600" y="3124200"/>
            <a:ext cx="18288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000" dirty="0" err="1" smtClean="0"/>
              <a:t>lh</a:t>
            </a:r>
            <a:endParaRPr lang="en-US" sz="4000" dirty="0"/>
          </a:p>
        </p:txBody>
      </p:sp>
      <p:sp>
        <p:nvSpPr>
          <p:cNvPr id="25627" name="Rectangle 27"/>
          <p:cNvSpPr>
            <a:spLocks noChangeArrowheads="1"/>
          </p:cNvSpPr>
          <p:nvPr/>
        </p:nvSpPr>
        <p:spPr bwMode="auto">
          <a:xfrm>
            <a:off x="6096000" y="3124200"/>
            <a:ext cx="18288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000" dirty="0" err="1" smtClean="0"/>
              <a:t>lh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324808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SURFACE AREA </a:t>
            </a:r>
            <a:br>
              <a:rPr lang="en-US" dirty="0" smtClean="0"/>
            </a:br>
            <a:r>
              <a:rPr lang="en-US" dirty="0" smtClean="0"/>
              <a:t>RECTANGULAR PRISM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14916" y="2134886"/>
                <a:ext cx="6777317" cy="3508977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𝑆𝐴</m:t>
                    </m:r>
                    <m:r>
                      <a:rPr lang="en-US" sz="4000" b="0" i="1" smtClean="0">
                        <a:latin typeface="Cambria Math"/>
                      </a:rPr>
                      <m:t>=     2</m:t>
                    </m:r>
                    <m:r>
                      <a:rPr lang="en-US" sz="4000" b="0" i="1" smtClean="0">
                        <a:solidFill>
                          <a:srgbClr val="C00000"/>
                        </a:solidFill>
                        <a:latin typeface="Cambria Math"/>
                      </a:rPr>
                      <m:t>𝐵</m:t>
                    </m:r>
                    <m:r>
                      <a:rPr lang="en-US" sz="4000" b="0" i="1" smtClean="0">
                        <a:solidFill>
                          <a:srgbClr val="C00000"/>
                        </a:solidFill>
                        <a:latin typeface="Cambria Math"/>
                      </a:rPr>
                      <m:t>     +</m:t>
                    </m:r>
                    <m:r>
                      <a:rPr lang="en-US" sz="4000" b="1" i="1" smtClean="0">
                        <a:latin typeface="Cambria Math"/>
                      </a:rPr>
                      <m:t>   </m:t>
                    </m:r>
                    <m:r>
                      <a:rPr lang="en-US" sz="4000" b="1" i="1" smtClean="0">
                        <a:solidFill>
                          <a:srgbClr val="0070C0"/>
                        </a:solidFill>
                        <a:latin typeface="Cambria Math"/>
                      </a:rPr>
                      <m:t>𝑷</m:t>
                    </m:r>
                    <m:r>
                      <a:rPr lang="en-US" sz="4000" b="1" i="1" smtClean="0">
                        <a:solidFill>
                          <a:srgbClr val="0070C0"/>
                        </a:solidFill>
                        <a:latin typeface="Cambria Math"/>
                      </a:rPr>
                      <m:t>     </m:t>
                    </m:r>
                    <m:r>
                      <a:rPr lang="en-US" sz="4000" b="1" i="1" smtClean="0">
                        <a:solidFill>
                          <a:srgbClr val="0070C0"/>
                        </a:solidFill>
                        <a:latin typeface="Cambria Math"/>
                      </a:rPr>
                      <m:t>𝒉</m:t>
                    </m:r>
                  </m:oMath>
                </a14:m>
                <a:endParaRPr lang="en-US" sz="4000" b="1" dirty="0" smtClean="0"/>
              </a:p>
              <a:p>
                <a:r>
                  <a:rPr lang="en-US" sz="4000" dirty="0" smtClean="0"/>
                  <a:t>SA =      2</a:t>
                </a:r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rgbClr val="C00000"/>
                        </a:solidFill>
                        <a:latin typeface="Cambria Math"/>
                      </a:rPr>
                      <m:t>𝒍𝒘</m:t>
                    </m:r>
                  </m:oMath>
                </a14:m>
                <a:r>
                  <a:rPr lang="en-US" sz="4000" i="1" dirty="0" smtClean="0">
                    <a:solidFill>
                      <a:schemeClr val="tx1"/>
                    </a:solidFill>
                  </a:rPr>
                  <a:t>  +   </a:t>
                </a:r>
                <a:r>
                  <a:rPr lang="en-US" sz="4000" b="1" dirty="0" smtClean="0">
                    <a:solidFill>
                      <a:srgbClr val="0070C0"/>
                    </a:solidFill>
                  </a:rPr>
                  <a:t>2</a:t>
                </a:r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rgbClr val="0070C0"/>
                        </a:solidFill>
                        <a:latin typeface="Cambria Math"/>
                      </a:rPr>
                      <m:t>(</m:t>
                    </m:r>
                    <m:r>
                      <a:rPr lang="en-US" sz="4000" b="1" i="1" smtClean="0">
                        <a:solidFill>
                          <a:srgbClr val="0070C0"/>
                        </a:solidFill>
                        <a:latin typeface="Cambria Math"/>
                      </a:rPr>
                      <m:t>𝒍</m:t>
                    </m:r>
                    <m:r>
                      <a:rPr lang="en-US" sz="4000" b="1" i="1" smtClean="0">
                        <a:solidFill>
                          <a:srgbClr val="0070C0"/>
                        </a:solidFill>
                        <a:latin typeface="Cambria Math"/>
                      </a:rPr>
                      <m:t>+</m:t>
                    </m:r>
                    <m:r>
                      <a:rPr lang="en-US" sz="4000" b="1" i="1" smtClean="0">
                        <a:solidFill>
                          <a:srgbClr val="0070C0"/>
                        </a:solidFill>
                        <a:latin typeface="Cambria Math"/>
                      </a:rPr>
                      <m:t>𝒘</m:t>
                    </m:r>
                    <m:r>
                      <a:rPr lang="en-US" sz="4000" b="1" i="1" smtClean="0">
                        <a:solidFill>
                          <a:srgbClr val="0070C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sz="4000" b="1" dirty="0" smtClean="0">
                    <a:solidFill>
                      <a:srgbClr val="0070C0"/>
                    </a:solidFill>
                  </a:rPr>
                  <a:t>h</a:t>
                </a:r>
                <a:endParaRPr lang="en-US" sz="4000" b="1" baseline="300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14916" y="2134886"/>
                <a:ext cx="6777317" cy="3508977"/>
              </a:xfrm>
              <a:blipFill rotWithShape="1">
                <a:blip r:embed="rId2"/>
                <a:stretch>
                  <a:fillRect l="-629" r="-6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DD8F4-95CA-46C8-8779-74ABA500CC1F}" type="datetime9">
              <a:rPr lang="en-US" smtClean="0"/>
              <a:t>4/7/2011 5:35:06 AM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09600" y="3994542"/>
            <a:ext cx="2057400" cy="14859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charset="0"/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Total</a:t>
            </a:r>
          </a:p>
          <a:p>
            <a:pPr marL="114300" indent="0">
              <a:buFont typeface="Arial" charset="0"/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 Surface </a:t>
            </a:r>
          </a:p>
          <a:p>
            <a:pPr marL="114300" indent="0">
              <a:buFont typeface="Arial" charset="0"/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Area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endParaRPr lang="en-US" sz="3200" b="1" dirty="0" smtClean="0">
              <a:solidFill>
                <a:schemeClr val="tx1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3352800" y="5860093"/>
            <a:ext cx="350215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/>
              <a:t>SQUARE/KANSAKAR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095500" y="4178136"/>
            <a:ext cx="1028700" cy="154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r>
              <a:rPr lang="en-US" sz="3200" dirty="0">
                <a:solidFill>
                  <a:schemeClr val="tx2"/>
                </a:solidFill>
                <a:latin typeface="Century Gothic" pitchFamily="34" charset="0"/>
              </a:rPr>
              <a:t>=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766252" y="3994542"/>
            <a:ext cx="1982787" cy="780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r>
              <a:rPr lang="en-US" sz="3200" b="1" dirty="0" smtClean="0">
                <a:solidFill>
                  <a:srgbClr val="C00000"/>
                </a:solidFill>
                <a:latin typeface="Century Gothic" pitchFamily="34" charset="0"/>
              </a:rPr>
              <a:t>2 Bases</a:t>
            </a:r>
            <a:endParaRPr lang="en-US" sz="3200" b="1" dirty="0">
              <a:solidFill>
                <a:srgbClr val="C00000"/>
              </a:solidFill>
              <a:latin typeface="Century Gothic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335811" y="4103688"/>
            <a:ext cx="1028700" cy="154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r>
              <a:rPr lang="en-US" sz="3200" dirty="0" smtClean="0">
                <a:solidFill>
                  <a:schemeClr val="tx2"/>
                </a:solidFill>
                <a:latin typeface="Century Gothic" pitchFamily="34" charset="0"/>
              </a:rPr>
              <a:t> +</a:t>
            </a:r>
            <a:endParaRPr lang="en-US" sz="3200" dirty="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5199063" y="3878893"/>
            <a:ext cx="2057400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r>
              <a:rPr lang="en-US" sz="3200" b="1" dirty="0" smtClean="0">
                <a:solidFill>
                  <a:srgbClr val="0070C0"/>
                </a:solidFill>
                <a:latin typeface="Century Gothic" pitchFamily="34" charset="0"/>
              </a:rPr>
              <a:t>4 Lateral </a:t>
            </a:r>
            <a:r>
              <a:rPr lang="en-US" sz="3200" b="1" dirty="0">
                <a:solidFill>
                  <a:srgbClr val="0070C0"/>
                </a:solidFill>
                <a:latin typeface="Century Gothic" pitchFamily="34" charset="0"/>
              </a:rPr>
              <a:t>Faces</a:t>
            </a: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5364511" y="4948868"/>
            <a:ext cx="18288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000" b="1" dirty="0" err="1" smtClean="0">
                <a:solidFill>
                  <a:srgbClr val="0070C0"/>
                </a:solidFill>
              </a:rPr>
              <a:t>lh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5313363" y="5867400"/>
            <a:ext cx="18288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000" b="1" dirty="0" err="1" smtClean="0">
                <a:solidFill>
                  <a:srgbClr val="0070C0"/>
                </a:solidFill>
              </a:rPr>
              <a:t>lh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13" name="Rectangle 16"/>
          <p:cNvSpPr>
            <a:spLocks noChangeArrowheads="1"/>
          </p:cNvSpPr>
          <p:nvPr/>
        </p:nvSpPr>
        <p:spPr bwMode="auto">
          <a:xfrm>
            <a:off x="3124200" y="4953000"/>
            <a:ext cx="18288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000" b="1" dirty="0" err="1">
                <a:solidFill>
                  <a:srgbClr val="C00000"/>
                </a:solidFill>
              </a:rPr>
              <a:t>l</a:t>
            </a:r>
            <a:r>
              <a:rPr lang="en-US" sz="4000" b="1" dirty="0" err="1" smtClean="0">
                <a:solidFill>
                  <a:srgbClr val="C00000"/>
                </a:solidFill>
              </a:rPr>
              <a:t>w</a:t>
            </a:r>
            <a:endParaRPr lang="en-US" sz="4000" b="1" dirty="0">
              <a:solidFill>
                <a:srgbClr val="C00000"/>
              </a:solidFill>
            </a:endParaRPr>
          </a:p>
        </p:txBody>
      </p:sp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3124200" y="5715000"/>
            <a:ext cx="18288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000" b="1" dirty="0" err="1" smtClean="0">
                <a:solidFill>
                  <a:srgbClr val="C00000"/>
                </a:solidFill>
              </a:rPr>
              <a:t>lw</a:t>
            </a:r>
            <a:endParaRPr lang="en-US" sz="4000" b="1" dirty="0">
              <a:solidFill>
                <a:srgbClr val="C00000"/>
              </a:solidFill>
            </a:endParaRPr>
          </a:p>
        </p:txBody>
      </p:sp>
      <p:sp>
        <p:nvSpPr>
          <p:cNvPr id="15" name="Rectangle 19"/>
          <p:cNvSpPr>
            <a:spLocks noChangeArrowheads="1"/>
          </p:cNvSpPr>
          <p:nvPr/>
        </p:nvSpPr>
        <p:spPr bwMode="auto">
          <a:xfrm>
            <a:off x="7578247" y="4963482"/>
            <a:ext cx="609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 dirty="0" err="1" smtClean="0">
                <a:solidFill>
                  <a:srgbClr val="0070C0"/>
                </a:solidFill>
              </a:rPr>
              <a:t>wh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6" name="Rectangle 21"/>
          <p:cNvSpPr>
            <a:spLocks noChangeArrowheads="1"/>
          </p:cNvSpPr>
          <p:nvPr/>
        </p:nvSpPr>
        <p:spPr bwMode="auto">
          <a:xfrm>
            <a:off x="7620000" y="5864268"/>
            <a:ext cx="609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 dirty="0" err="1" smtClean="0">
                <a:solidFill>
                  <a:srgbClr val="0070C0"/>
                </a:solidFill>
              </a:rPr>
              <a:t>wh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599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VOLUME</a:t>
            </a:r>
            <a:br>
              <a:rPr lang="en-US" dirty="0" smtClean="0"/>
            </a:br>
            <a:r>
              <a:rPr lang="en-US" dirty="0" smtClean="0"/>
              <a:t>RECTANGULAR PRISM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14916" y="2134886"/>
                <a:ext cx="6777317" cy="3508977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𝑉</m:t>
                    </m:r>
                    <m:r>
                      <a:rPr lang="en-US" sz="4000" b="0" i="1" smtClean="0">
                        <a:latin typeface="Cambria Math"/>
                      </a:rPr>
                      <m:t>=  </m:t>
                    </m:r>
                    <m:r>
                      <a:rPr lang="en-US" sz="4000" b="0" i="1" smtClean="0">
                        <a:solidFill>
                          <a:srgbClr val="C00000"/>
                        </a:solidFill>
                        <a:latin typeface="Cambria Math"/>
                      </a:rPr>
                      <m:t>𝐵</m:t>
                    </m:r>
                    <m:r>
                      <a:rPr lang="en-US" sz="4000" b="1" i="1" smtClean="0">
                        <a:solidFill>
                          <a:srgbClr val="0070C0"/>
                        </a:solidFill>
                        <a:latin typeface="Cambria Math"/>
                      </a:rPr>
                      <m:t>𝒉</m:t>
                    </m:r>
                  </m:oMath>
                </a14:m>
                <a:endParaRPr lang="en-US" sz="4000" b="1" dirty="0" smtClean="0"/>
              </a:p>
              <a:p>
                <a14:m>
                  <m:oMath xmlns:m="http://schemas.openxmlformats.org/officeDocument/2006/math">
                    <m:r>
                      <a:rPr lang="en-US" sz="4000" i="1">
                        <a:latin typeface="Cambria Math"/>
                      </a:rPr>
                      <m:t>𝑉</m:t>
                    </m:r>
                  </m:oMath>
                </a14:m>
                <a:r>
                  <a:rPr lang="en-US" sz="4000" dirty="0" smtClean="0"/>
                  <a:t> =  </a:t>
                </a:r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rgbClr val="C00000"/>
                        </a:solidFill>
                        <a:latin typeface="Cambria Math"/>
                      </a:rPr>
                      <m:t>𝒍𝒘</m:t>
                    </m:r>
                  </m:oMath>
                </a14:m>
                <a:r>
                  <a:rPr lang="en-US" sz="4000" b="1" dirty="0" smtClean="0">
                    <a:solidFill>
                      <a:srgbClr val="0070C0"/>
                    </a:solidFill>
                  </a:rPr>
                  <a:t>h</a:t>
                </a:r>
                <a:endParaRPr lang="en-US" sz="4000" b="1" baseline="300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14916" y="2134886"/>
                <a:ext cx="6777317" cy="3508977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DD8F4-95CA-46C8-8779-74ABA500CC1F}" type="datetime9">
              <a:rPr lang="en-US" smtClean="0"/>
              <a:t>4/7/2011 5:40:35 AM</a:t>
            </a:fld>
            <a:endParaRPr lang="en-US"/>
          </a:p>
        </p:txBody>
      </p:sp>
      <p:sp>
        <p:nvSpPr>
          <p:cNvPr id="17" name="AutoShape 11"/>
          <p:cNvSpPr>
            <a:spLocks noChangeArrowheads="1"/>
          </p:cNvSpPr>
          <p:nvPr/>
        </p:nvSpPr>
        <p:spPr bwMode="auto">
          <a:xfrm>
            <a:off x="4648200" y="2998940"/>
            <a:ext cx="2895600" cy="157306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5257800" y="4600091"/>
                <a:ext cx="12192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>
                          <a:solidFill>
                            <a:srgbClr val="C00000"/>
                          </a:solidFill>
                          <a:latin typeface="Cambria Math"/>
                        </a:rPr>
                        <m:t>𝒍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7800" y="4600091"/>
                <a:ext cx="1219200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6934200" y="4202668"/>
                <a:ext cx="12192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𝒘</m:t>
                      </m:r>
                    </m:oMath>
                  </m:oMathPara>
                </a14:m>
                <a:endParaRPr lang="en-US" sz="2800" b="1" dirty="0"/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4200" y="4202668"/>
                <a:ext cx="1219200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/>
              <p:cNvSpPr txBox="1"/>
              <p:nvPr/>
            </p:nvSpPr>
            <p:spPr>
              <a:xfrm>
                <a:off x="7086600" y="3352800"/>
                <a:ext cx="12192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𝒉</m:t>
                      </m:r>
                    </m:oMath>
                  </m:oMathPara>
                </a14:m>
                <a:endParaRPr lang="en-US" sz="2800" b="1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6600" y="3352800"/>
                <a:ext cx="1219200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697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19101"/>
            <a:ext cx="2590800" cy="8001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z="4000" b="1" cap="none" dirty="0" smtClean="0">
                <a:solidFill>
                  <a:schemeClr val="tx1"/>
                </a:solidFill>
              </a:rPr>
              <a:t>Cylinder</a:t>
            </a:r>
          </a:p>
        </p:txBody>
      </p:sp>
      <p:sp>
        <p:nvSpPr>
          <p:cNvPr id="26626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47B8E26-894B-4911-8D45-DA4FE38C55D3}" type="datetime8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4/6/2011 10:24 PM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0"/>
            <a:ext cx="0" cy="693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35" name="AutoShape 11"/>
          <p:cNvSpPr>
            <a:spLocks noChangeArrowheads="1"/>
          </p:cNvSpPr>
          <p:nvPr/>
        </p:nvSpPr>
        <p:spPr bwMode="auto">
          <a:xfrm>
            <a:off x="803753" y="1333500"/>
            <a:ext cx="1066800" cy="1219200"/>
          </a:xfrm>
          <a:prstGeom prst="can">
            <a:avLst>
              <a:gd name="adj" fmla="val 28571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637" name="Oval 13"/>
              <p:cNvSpPr>
                <a:spLocks noChangeArrowheads="1"/>
              </p:cNvSpPr>
              <p:nvPr/>
            </p:nvSpPr>
            <p:spPr bwMode="auto">
              <a:xfrm>
                <a:off x="4724400" y="2133600"/>
                <a:ext cx="914400" cy="8382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2800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𝝅</m:t>
                      </m:r>
                      <m:sSup>
                        <m:sSupPr>
                          <m:ctrlPr>
                            <a:rPr lang="en-US" sz="2800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𝒓</m:t>
                          </m:r>
                        </m:e>
                        <m:sup>
                          <m:r>
                            <a:rPr lang="en-US" sz="2800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sz="2800" b="1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26637" name="Oval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24400" y="2133600"/>
                <a:ext cx="914400" cy="838200"/>
              </a:xfrm>
              <a:prstGeom prst="ellipse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638" name="Oval 14"/>
              <p:cNvSpPr>
                <a:spLocks noChangeArrowheads="1"/>
              </p:cNvSpPr>
              <p:nvPr/>
            </p:nvSpPr>
            <p:spPr bwMode="auto">
              <a:xfrm>
                <a:off x="5905500" y="3962400"/>
                <a:ext cx="914400" cy="8382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2800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𝝅</m:t>
                      </m:r>
                      <m:sSup>
                        <m:sSupPr>
                          <m:ctrlPr>
                            <a:rPr lang="en-US" sz="2800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𝒓</m:t>
                          </m:r>
                        </m:e>
                        <m:sup>
                          <m:r>
                            <a:rPr lang="en-US" sz="2800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sz="2800" b="1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26638" name="Oval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05500" y="3962400"/>
                <a:ext cx="914400" cy="838200"/>
              </a:xfrm>
              <a:prstGeom prst="ellipse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639" name="Rectangle 15"/>
              <p:cNvSpPr>
                <a:spLocks noChangeArrowheads="1"/>
              </p:cNvSpPr>
              <p:nvPr/>
            </p:nvSpPr>
            <p:spPr bwMode="auto">
              <a:xfrm>
                <a:off x="4610100" y="2971800"/>
                <a:ext cx="2057400" cy="9906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rgbClr val="00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sz="4000" b="1" dirty="0" smtClean="0">
                    <a:solidFill>
                      <a:srgbClr val="0070C0"/>
                    </a:solidFill>
                  </a:rPr>
                  <a:t>2</a:t>
                </a:r>
                <a14:m>
                  <m:oMath xmlns:m="http://schemas.openxmlformats.org/officeDocument/2006/math">
                    <m:r>
                      <a:rPr lang="el-GR" sz="4000" b="1" i="1">
                        <a:solidFill>
                          <a:srgbClr val="0070C0"/>
                        </a:solidFill>
                        <a:latin typeface="Cambria Math"/>
                      </a:rPr>
                      <m:t>𝝅</m:t>
                    </m:r>
                  </m:oMath>
                </a14:m>
                <a:r>
                  <a:rPr lang="en-US" sz="4000" b="1" dirty="0">
                    <a:solidFill>
                      <a:srgbClr val="0070C0"/>
                    </a:solidFill>
                  </a:rPr>
                  <a:t>r h</a:t>
                </a:r>
                <a:endParaRPr lang="en-US" sz="4000" b="1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26639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10100" y="2971800"/>
                <a:ext cx="2057400" cy="990600"/>
              </a:xfrm>
              <a:prstGeom prst="rect">
                <a:avLst/>
              </a:prstGeom>
              <a:blipFill rotWithShape="1">
                <a:blip r:embed="rId4"/>
                <a:stretch>
                  <a:fillRect b="-10976"/>
                </a:stretch>
              </a:blipFill>
              <a:ln w="9525">
                <a:solidFill>
                  <a:srgbClr val="0000FF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05941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603</TotalTime>
  <Words>383</Words>
  <Application>Microsoft Office PowerPoint</Application>
  <PresentationFormat>On-screen Show (4:3)</PresentationFormat>
  <Paragraphs>131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Austin</vt:lpstr>
      <vt:lpstr>VOLUME</vt:lpstr>
      <vt:lpstr>IWBAT</vt:lpstr>
      <vt:lpstr>Do Now</vt:lpstr>
      <vt:lpstr>Do Now</vt:lpstr>
      <vt:lpstr>Materials</vt:lpstr>
      <vt:lpstr>Rectangular Prism</vt:lpstr>
      <vt:lpstr>SURFACE AREA  RECTANGULAR PRISM</vt:lpstr>
      <vt:lpstr>VOLUME RECTANGULAR PRISM</vt:lpstr>
      <vt:lpstr>Cylinder</vt:lpstr>
      <vt:lpstr>SURFACE AREA  CYLINDER</vt:lpstr>
      <vt:lpstr>VOLUME CYLINDER</vt:lpstr>
      <vt:lpstr>Cube</vt:lpstr>
      <vt:lpstr>SURFACE AREA  CUBE</vt:lpstr>
      <vt:lpstr>VOLUME CUBE</vt:lpstr>
      <vt:lpstr>Cylinder problem</vt:lpstr>
      <vt:lpstr>Each group….</vt:lpstr>
      <vt:lpstr>HOMEWORK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Surface Area</dc:title>
  <dc:creator>Owner</dc:creator>
  <cp:lastModifiedBy>Owner</cp:lastModifiedBy>
  <cp:revision>32</cp:revision>
  <dcterms:created xsi:type="dcterms:W3CDTF">2011-03-30T01:28:48Z</dcterms:created>
  <dcterms:modified xsi:type="dcterms:W3CDTF">2011-04-07T10:55:34Z</dcterms:modified>
</cp:coreProperties>
</file>