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2" r:id="rId3"/>
    <p:sldId id="265" r:id="rId4"/>
    <p:sldId id="266" r:id="rId5"/>
    <p:sldId id="276" r:id="rId6"/>
    <p:sldId id="275" r:id="rId7"/>
    <p:sldId id="261" r:id="rId8"/>
    <p:sldId id="260" r:id="rId9"/>
    <p:sldId id="257" r:id="rId10"/>
    <p:sldId id="256" r:id="rId11"/>
    <p:sldId id="267" r:id="rId12"/>
    <p:sldId id="268" r:id="rId13"/>
    <p:sldId id="272" r:id="rId14"/>
    <p:sldId id="271" r:id="rId15"/>
    <p:sldId id="273" r:id="rId16"/>
    <p:sldId id="269" r:id="rId17"/>
    <p:sldId id="270"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43F13A-632E-4298-9272-D69ACDAC8E6B}" type="datetimeFigureOut">
              <a:rPr lang="en-US" smtClean="0"/>
              <a:pPr/>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3794462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43F13A-632E-4298-9272-D69ACDAC8E6B}" type="datetimeFigureOut">
              <a:rPr lang="en-US" smtClean="0"/>
              <a:pPr/>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2776011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43F13A-632E-4298-9272-D69ACDAC8E6B}" type="datetimeFigureOut">
              <a:rPr lang="en-US" smtClean="0"/>
              <a:pPr/>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3502664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43F13A-632E-4298-9272-D69ACDAC8E6B}" type="datetimeFigureOut">
              <a:rPr lang="en-US" smtClean="0"/>
              <a:pPr/>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2582451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43F13A-632E-4298-9272-D69ACDAC8E6B}" type="datetimeFigureOut">
              <a:rPr lang="en-US" smtClean="0"/>
              <a:pPr/>
              <a:t>9/28/2010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207573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43F13A-632E-4298-9272-D69ACDAC8E6B}" type="datetimeFigureOut">
              <a:rPr lang="en-US" smtClean="0"/>
              <a:pPr/>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2338094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43F13A-632E-4298-9272-D69ACDAC8E6B}" type="datetimeFigureOut">
              <a:rPr lang="en-US" smtClean="0"/>
              <a:pPr/>
              <a:t>9/28/2010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528587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43F13A-632E-4298-9272-D69ACDAC8E6B}" type="datetimeFigureOut">
              <a:rPr lang="en-US" smtClean="0"/>
              <a:pPr/>
              <a:t>9/28/2010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944780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43F13A-632E-4298-9272-D69ACDAC8E6B}" type="datetimeFigureOut">
              <a:rPr lang="en-US" smtClean="0"/>
              <a:pPr/>
              <a:t>9/28/2010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1173364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43F13A-632E-4298-9272-D69ACDAC8E6B}" type="datetimeFigureOut">
              <a:rPr lang="en-US" smtClean="0"/>
              <a:pPr/>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193068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43F13A-632E-4298-9272-D69ACDAC8E6B}" type="datetimeFigureOut">
              <a:rPr lang="en-US" smtClean="0"/>
              <a:pPr/>
              <a:t>9/28/2010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301490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43F13A-632E-4298-9272-D69ACDAC8E6B}" type="datetimeFigureOut">
              <a:rPr lang="en-US" smtClean="0"/>
              <a:pPr/>
              <a:t>9/28/2010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31D9B-A151-4551-BED2-CD282777B1F1}" type="slidenum">
              <a:rPr lang="en-US" smtClean="0"/>
              <a:pPr/>
              <a:t>‹#›</a:t>
            </a:fld>
            <a:endParaRPr lang="en-US"/>
          </a:p>
        </p:txBody>
      </p:sp>
    </p:spTree>
    <p:extLst>
      <p:ext uri="{BB962C8B-B14F-4D97-AF65-F5344CB8AC3E}">
        <p14:creationId xmlns="" xmlns:p14="http://schemas.microsoft.com/office/powerpoint/2010/main" val="21431867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First: Combine Like terms</a:t>
            </a:r>
            <a:endParaRPr lang="en-US" dirty="0"/>
          </a:p>
        </p:txBody>
      </p:sp>
      <p:sp>
        <p:nvSpPr>
          <p:cNvPr id="3" name="Content Placeholder 2"/>
          <p:cNvSpPr>
            <a:spLocks noGrp="1"/>
          </p:cNvSpPr>
          <p:nvPr>
            <p:ph idx="1"/>
          </p:nvPr>
        </p:nvSpPr>
        <p:spPr/>
        <p:txBody>
          <a:bodyPr/>
          <a:lstStyle/>
          <a:p>
            <a:r>
              <a:rPr lang="en-US" dirty="0" smtClean="0"/>
              <a:t>2x+2+2x+2 =</a:t>
            </a:r>
          </a:p>
          <a:p>
            <a:endParaRPr lang="en-US" dirty="0" smtClean="0"/>
          </a:p>
          <a:p>
            <a:r>
              <a:rPr lang="en-US" dirty="0" smtClean="0"/>
              <a:t>3x-4+3x-4+3x-4+3x-4 =</a:t>
            </a:r>
          </a:p>
          <a:p>
            <a:endParaRPr lang="en-US" dirty="0" smtClean="0"/>
          </a:p>
          <a:p>
            <a:r>
              <a:rPr lang="en-US" dirty="0" smtClean="0"/>
              <a:t>2x-1+2x-1+2x-1+2x-1=</a:t>
            </a:r>
          </a:p>
          <a:p>
            <a:pPr marL="0" indent="0">
              <a:buNone/>
            </a:pPr>
            <a:endParaRPr lang="en-US" dirty="0" smtClean="0"/>
          </a:p>
          <a:p>
            <a:r>
              <a:rPr lang="en-US" dirty="0" smtClean="0"/>
              <a:t>5x-3+2x+2-3x+2=</a:t>
            </a:r>
          </a:p>
          <a:p>
            <a:endParaRPr lang="en-US" dirty="0" smtClean="0"/>
          </a:p>
          <a:p>
            <a:endParaRPr lang="en-US" dirty="0" smtClean="0"/>
          </a:p>
          <a:p>
            <a:endParaRPr lang="en-US" dirty="0" smtClean="0"/>
          </a:p>
          <a:p>
            <a:endParaRPr lang="en-US" dirty="0"/>
          </a:p>
        </p:txBody>
      </p:sp>
    </p:spTree>
    <p:extLst>
      <p:ext uri="{BB962C8B-B14F-4D97-AF65-F5344CB8AC3E}">
        <p14:creationId xmlns="" xmlns:p14="http://schemas.microsoft.com/office/powerpoint/2010/main" val="11948344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7909" y="3475899"/>
            <a:ext cx="7772400" cy="1470025"/>
          </a:xfrm>
        </p:spPr>
        <p:txBody>
          <a:bodyPr/>
          <a:lstStyle/>
          <a:p>
            <a:endParaRPr lang="en-US"/>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457200" y="3021874"/>
            <a:ext cx="8466909"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096000" y="3021874"/>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276600" y="2995748"/>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57200" y="2995748"/>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09600" y="400594"/>
            <a:ext cx="7543800" cy="1200329"/>
          </a:xfrm>
          <a:prstGeom prst="rect">
            <a:avLst/>
          </a:prstGeom>
          <a:noFill/>
        </p:spPr>
        <p:txBody>
          <a:bodyPr wrap="square" rtlCol="0">
            <a:spAutoFit/>
          </a:bodyPr>
          <a:lstStyle/>
          <a:p>
            <a:r>
              <a:rPr lang="en-US" sz="3600" dirty="0" smtClean="0"/>
              <a:t>Q13) Find the Perimeter of the rectangle in terms of r?</a:t>
            </a:r>
            <a:endParaRPr lang="en-US" sz="3600" dirty="0"/>
          </a:p>
        </p:txBody>
      </p:sp>
      <p:cxnSp>
        <p:nvCxnSpPr>
          <p:cNvPr id="12" name="Straight Connector 11"/>
          <p:cNvCxnSpPr/>
          <p:nvPr/>
        </p:nvCxnSpPr>
        <p:spPr>
          <a:xfrm>
            <a:off x="7505700" y="4367348"/>
            <a:ext cx="1418409" cy="0"/>
          </a:xfrm>
          <a:prstGeom prst="line">
            <a:avLst/>
          </a:prstGeom>
          <a:ln w="666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40980" y="3259352"/>
            <a:ext cx="1104900" cy="1107996"/>
          </a:xfrm>
          <a:prstGeom prst="rect">
            <a:avLst/>
          </a:prstGeom>
          <a:noFill/>
        </p:spPr>
        <p:txBody>
          <a:bodyPr wrap="square" rtlCol="0">
            <a:spAutoFit/>
          </a:bodyPr>
          <a:lstStyle/>
          <a:p>
            <a:r>
              <a:rPr lang="en-US" sz="6600" dirty="0" smtClean="0"/>
              <a:t>r</a:t>
            </a:r>
            <a:endParaRPr lang="en-US" sz="6600" dirty="0"/>
          </a:p>
        </p:txBody>
      </p:sp>
    </p:spTree>
    <p:extLst>
      <p:ext uri="{BB962C8B-B14F-4D97-AF65-F5344CB8AC3E}">
        <p14:creationId xmlns="" xmlns:p14="http://schemas.microsoft.com/office/powerpoint/2010/main" val="791414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Q14</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241735388"/>
              </p:ext>
            </p:extLst>
          </p:nvPr>
        </p:nvGraphicFramePr>
        <p:xfrm>
          <a:off x="457200" y="1600200"/>
          <a:ext cx="2209800" cy="4572000"/>
        </p:xfrm>
        <a:graphic>
          <a:graphicData uri="http://schemas.openxmlformats.org/drawingml/2006/table">
            <a:tbl>
              <a:tblPr firstRow="1" bandRow="1">
                <a:tableStyleId>{5C22544A-7EE6-4342-B048-85BDC9FD1C3A}</a:tableStyleId>
              </a:tblPr>
              <a:tblGrid>
                <a:gridCol w="1104900"/>
                <a:gridCol w="1104900"/>
              </a:tblGrid>
              <a:tr h="370840">
                <a:tc>
                  <a:txBody>
                    <a:bodyPr/>
                    <a:lstStyle/>
                    <a:p>
                      <a:r>
                        <a:rPr lang="en-US" sz="5400" dirty="0" smtClean="0"/>
                        <a:t>x</a:t>
                      </a:r>
                      <a:endParaRPr lang="en-US" sz="5400" dirty="0"/>
                    </a:p>
                  </a:txBody>
                  <a:tcPr/>
                </a:tc>
                <a:tc>
                  <a:txBody>
                    <a:bodyPr/>
                    <a:lstStyle/>
                    <a:p>
                      <a:r>
                        <a:rPr lang="en-US" sz="5400" dirty="0" smtClean="0"/>
                        <a:t>y</a:t>
                      </a:r>
                      <a:endParaRPr lang="en-US" sz="5400" dirty="0"/>
                    </a:p>
                  </a:txBody>
                  <a:tcPr/>
                </a:tc>
              </a:tr>
              <a:tr h="370840">
                <a:tc>
                  <a:txBody>
                    <a:bodyPr/>
                    <a:lstStyle/>
                    <a:p>
                      <a:r>
                        <a:rPr lang="en-US" sz="5400" dirty="0" smtClean="0"/>
                        <a:t>1</a:t>
                      </a:r>
                      <a:endParaRPr lang="en-US" sz="5400" dirty="0"/>
                    </a:p>
                  </a:txBody>
                  <a:tcPr/>
                </a:tc>
                <a:tc>
                  <a:txBody>
                    <a:bodyPr/>
                    <a:lstStyle/>
                    <a:p>
                      <a:r>
                        <a:rPr lang="en-US" sz="5400" dirty="0" smtClean="0"/>
                        <a:t>7</a:t>
                      </a:r>
                      <a:endParaRPr lang="en-US" sz="5400" dirty="0"/>
                    </a:p>
                  </a:txBody>
                  <a:tcPr/>
                </a:tc>
              </a:tr>
              <a:tr h="370840">
                <a:tc>
                  <a:txBody>
                    <a:bodyPr/>
                    <a:lstStyle/>
                    <a:p>
                      <a:r>
                        <a:rPr lang="en-US" sz="5400" dirty="0" smtClean="0"/>
                        <a:t>2</a:t>
                      </a:r>
                      <a:endParaRPr lang="en-US" sz="5400" dirty="0"/>
                    </a:p>
                  </a:txBody>
                  <a:tcPr/>
                </a:tc>
                <a:tc>
                  <a:txBody>
                    <a:bodyPr/>
                    <a:lstStyle/>
                    <a:p>
                      <a:r>
                        <a:rPr lang="en-US" sz="5400" dirty="0" smtClean="0"/>
                        <a:t>11</a:t>
                      </a:r>
                      <a:endParaRPr lang="en-US" sz="5400" dirty="0"/>
                    </a:p>
                  </a:txBody>
                  <a:tcPr/>
                </a:tc>
              </a:tr>
              <a:tr h="370840">
                <a:tc>
                  <a:txBody>
                    <a:bodyPr/>
                    <a:lstStyle/>
                    <a:p>
                      <a:r>
                        <a:rPr lang="en-US" sz="5400" dirty="0" smtClean="0"/>
                        <a:t>3</a:t>
                      </a:r>
                      <a:endParaRPr lang="en-US" sz="5400" dirty="0"/>
                    </a:p>
                  </a:txBody>
                  <a:tcPr/>
                </a:tc>
                <a:tc>
                  <a:txBody>
                    <a:bodyPr/>
                    <a:lstStyle/>
                    <a:p>
                      <a:r>
                        <a:rPr lang="en-US" sz="5400" dirty="0" smtClean="0"/>
                        <a:t>15</a:t>
                      </a:r>
                      <a:endParaRPr lang="en-US" sz="5400" dirty="0"/>
                    </a:p>
                  </a:txBody>
                  <a:tcPr/>
                </a:tc>
              </a:tr>
              <a:tr h="370840">
                <a:tc>
                  <a:txBody>
                    <a:bodyPr/>
                    <a:lstStyle/>
                    <a:p>
                      <a:r>
                        <a:rPr lang="en-US" sz="5400" dirty="0" smtClean="0"/>
                        <a:t>4</a:t>
                      </a:r>
                      <a:endParaRPr lang="en-US" sz="5400" dirty="0"/>
                    </a:p>
                  </a:txBody>
                  <a:tcPr/>
                </a:tc>
                <a:tc>
                  <a:txBody>
                    <a:bodyPr/>
                    <a:lstStyle/>
                    <a:p>
                      <a:r>
                        <a:rPr lang="en-US" sz="5400" dirty="0" smtClean="0"/>
                        <a:t>19</a:t>
                      </a:r>
                      <a:endParaRPr lang="en-US" sz="5400" dirty="0"/>
                    </a:p>
                  </a:txBody>
                  <a:tcPr/>
                </a:tc>
              </a:tr>
            </a:tbl>
          </a:graphicData>
        </a:graphic>
      </p:graphicFrame>
      <p:sp>
        <p:nvSpPr>
          <p:cNvPr id="5" name="TextBox 4"/>
          <p:cNvSpPr txBox="1"/>
          <p:nvPr/>
        </p:nvSpPr>
        <p:spPr>
          <a:xfrm>
            <a:off x="3048000" y="1676400"/>
            <a:ext cx="5867400" cy="1323439"/>
          </a:xfrm>
          <a:prstGeom prst="rect">
            <a:avLst/>
          </a:prstGeom>
          <a:noFill/>
        </p:spPr>
        <p:txBody>
          <a:bodyPr wrap="square" rtlCol="0">
            <a:spAutoFit/>
          </a:bodyPr>
          <a:lstStyle/>
          <a:p>
            <a:r>
              <a:rPr lang="en-US" sz="4000" dirty="0" smtClean="0"/>
              <a:t>If the pattern continues, what is y, when x = 8</a:t>
            </a:r>
            <a:endParaRPr lang="en-US" sz="4000" dirty="0"/>
          </a:p>
        </p:txBody>
      </p:sp>
    </p:spTree>
    <p:extLst>
      <p:ext uri="{BB962C8B-B14F-4D97-AF65-F5344CB8AC3E}">
        <p14:creationId xmlns="" xmlns:p14="http://schemas.microsoft.com/office/powerpoint/2010/main" val="2759685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15</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330223643"/>
              </p:ext>
            </p:extLst>
          </p:nvPr>
        </p:nvGraphicFramePr>
        <p:xfrm>
          <a:off x="259080" y="651978"/>
          <a:ext cx="3429000" cy="5834495"/>
        </p:xfrm>
        <a:graphic>
          <a:graphicData uri="http://schemas.openxmlformats.org/drawingml/2006/table">
            <a:tbl>
              <a:tblPr firstRow="1" bandRow="1">
                <a:tableStyleId>{5C22544A-7EE6-4342-B048-85BDC9FD1C3A}</a:tableStyleId>
              </a:tblPr>
              <a:tblGrid>
                <a:gridCol w="1714500"/>
                <a:gridCol w="1714500"/>
              </a:tblGrid>
              <a:tr h="2176895">
                <a:tc>
                  <a:txBody>
                    <a:bodyPr/>
                    <a:lstStyle/>
                    <a:p>
                      <a:r>
                        <a:rPr lang="en-US" sz="5400" dirty="0" smtClean="0"/>
                        <a:t>X</a:t>
                      </a:r>
                    </a:p>
                    <a:p>
                      <a:r>
                        <a:rPr lang="en-US" sz="3600" dirty="0" smtClean="0"/>
                        <a:t>Hours</a:t>
                      </a:r>
                      <a:endParaRPr lang="en-US" sz="3600" dirty="0"/>
                    </a:p>
                  </a:txBody>
                  <a:tcPr/>
                </a:tc>
                <a:tc>
                  <a:txBody>
                    <a:bodyPr/>
                    <a:lstStyle/>
                    <a:p>
                      <a:r>
                        <a:rPr lang="en-US" sz="5400" dirty="0" smtClean="0"/>
                        <a:t>Y</a:t>
                      </a:r>
                    </a:p>
                    <a:p>
                      <a:r>
                        <a:rPr lang="en-US" sz="3600" dirty="0" smtClean="0"/>
                        <a:t>SAT</a:t>
                      </a:r>
                      <a:r>
                        <a:rPr lang="en-US" sz="3600" baseline="0" dirty="0" smtClean="0"/>
                        <a:t> Score</a:t>
                      </a:r>
                      <a:endParaRPr lang="en-US" sz="3600" dirty="0"/>
                    </a:p>
                  </a:txBody>
                  <a:tcPr/>
                </a:tc>
              </a:tr>
              <a:tr h="758796">
                <a:tc>
                  <a:txBody>
                    <a:bodyPr/>
                    <a:lstStyle/>
                    <a:p>
                      <a:r>
                        <a:rPr lang="en-US" sz="5400" dirty="0" smtClean="0"/>
                        <a:t>1</a:t>
                      </a:r>
                      <a:endParaRPr lang="en-US" sz="5400" dirty="0"/>
                    </a:p>
                  </a:txBody>
                  <a:tcPr/>
                </a:tc>
                <a:tc>
                  <a:txBody>
                    <a:bodyPr/>
                    <a:lstStyle/>
                    <a:p>
                      <a:r>
                        <a:rPr lang="en-US" sz="5400" dirty="0" smtClean="0"/>
                        <a:t>34</a:t>
                      </a:r>
                      <a:endParaRPr lang="en-US" sz="5400" dirty="0"/>
                    </a:p>
                  </a:txBody>
                  <a:tcPr/>
                </a:tc>
              </a:tr>
              <a:tr h="758796">
                <a:tc>
                  <a:txBody>
                    <a:bodyPr/>
                    <a:lstStyle/>
                    <a:p>
                      <a:r>
                        <a:rPr lang="en-US" sz="5400" dirty="0" smtClean="0"/>
                        <a:t>2</a:t>
                      </a:r>
                      <a:endParaRPr lang="en-US" sz="5400" dirty="0"/>
                    </a:p>
                  </a:txBody>
                  <a:tcPr/>
                </a:tc>
                <a:tc>
                  <a:txBody>
                    <a:bodyPr/>
                    <a:lstStyle/>
                    <a:p>
                      <a:r>
                        <a:rPr lang="en-US" sz="5400" dirty="0" smtClean="0"/>
                        <a:t>45</a:t>
                      </a:r>
                      <a:endParaRPr lang="en-US" sz="5400" dirty="0"/>
                    </a:p>
                  </a:txBody>
                  <a:tcPr/>
                </a:tc>
              </a:tr>
              <a:tr h="758796">
                <a:tc>
                  <a:txBody>
                    <a:bodyPr/>
                    <a:lstStyle/>
                    <a:p>
                      <a:r>
                        <a:rPr lang="en-US" sz="5400" dirty="0" smtClean="0"/>
                        <a:t>3</a:t>
                      </a:r>
                      <a:endParaRPr lang="en-US" sz="5400" dirty="0"/>
                    </a:p>
                  </a:txBody>
                  <a:tcPr/>
                </a:tc>
                <a:tc>
                  <a:txBody>
                    <a:bodyPr/>
                    <a:lstStyle/>
                    <a:p>
                      <a:r>
                        <a:rPr lang="en-US" sz="5400" dirty="0" smtClean="0"/>
                        <a:t>56</a:t>
                      </a:r>
                      <a:endParaRPr lang="en-US" sz="5400" dirty="0"/>
                    </a:p>
                  </a:txBody>
                  <a:tcPr/>
                </a:tc>
              </a:tr>
              <a:tr h="758796">
                <a:tc>
                  <a:txBody>
                    <a:bodyPr/>
                    <a:lstStyle/>
                    <a:p>
                      <a:r>
                        <a:rPr lang="en-US" sz="5400" dirty="0" smtClean="0"/>
                        <a:t>4</a:t>
                      </a:r>
                      <a:endParaRPr lang="en-US" sz="5400" dirty="0"/>
                    </a:p>
                  </a:txBody>
                  <a:tcPr/>
                </a:tc>
                <a:tc>
                  <a:txBody>
                    <a:bodyPr/>
                    <a:lstStyle/>
                    <a:p>
                      <a:r>
                        <a:rPr lang="en-US" sz="5400" dirty="0" smtClean="0"/>
                        <a:t>67</a:t>
                      </a:r>
                      <a:endParaRPr lang="en-US" sz="5400" dirty="0"/>
                    </a:p>
                  </a:txBody>
                  <a:tcPr/>
                </a:tc>
              </a:tr>
            </a:tbl>
          </a:graphicData>
        </a:graphic>
      </p:graphicFrame>
      <p:sp>
        <p:nvSpPr>
          <p:cNvPr id="5" name="TextBox 4"/>
          <p:cNvSpPr txBox="1"/>
          <p:nvPr/>
        </p:nvSpPr>
        <p:spPr>
          <a:xfrm>
            <a:off x="3688080" y="1676400"/>
            <a:ext cx="5486400" cy="3785652"/>
          </a:xfrm>
          <a:prstGeom prst="rect">
            <a:avLst/>
          </a:prstGeom>
          <a:noFill/>
        </p:spPr>
        <p:txBody>
          <a:bodyPr wrap="square" rtlCol="0">
            <a:spAutoFit/>
          </a:bodyPr>
          <a:lstStyle/>
          <a:p>
            <a:r>
              <a:rPr lang="en-US" sz="4000" dirty="0" smtClean="0"/>
              <a:t>The table shows the SAT scores of Mr. K after x hours.</a:t>
            </a:r>
          </a:p>
          <a:p>
            <a:r>
              <a:rPr lang="en-US" sz="4000" dirty="0" smtClean="0"/>
              <a:t>If the pattern continues, what is y, the SAT score, when x = 8</a:t>
            </a:r>
            <a:endParaRPr lang="en-US" sz="4000" dirty="0"/>
          </a:p>
        </p:txBody>
      </p:sp>
    </p:spTree>
    <p:extLst>
      <p:ext uri="{BB962C8B-B14F-4D97-AF65-F5344CB8AC3E}">
        <p14:creationId xmlns="" xmlns:p14="http://schemas.microsoft.com/office/powerpoint/2010/main" val="18847887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Q16 What number should be next in the pattern</a:t>
            </a:r>
            <a:endParaRPr lang="en-US" dirty="0"/>
          </a:p>
        </p:txBody>
      </p:sp>
      <p:sp>
        <p:nvSpPr>
          <p:cNvPr id="3" name="Content Placeholder 2"/>
          <p:cNvSpPr>
            <a:spLocks noGrp="1"/>
          </p:cNvSpPr>
          <p:nvPr>
            <p:ph idx="1"/>
          </p:nvPr>
        </p:nvSpPr>
        <p:spPr/>
        <p:txBody>
          <a:bodyPr/>
          <a:lstStyle/>
          <a:p>
            <a:pPr marL="514350" indent="-514350">
              <a:buAutoNum type="alphaLcParenR"/>
            </a:pPr>
            <a:r>
              <a:rPr lang="en-US" sz="5400" dirty="0" smtClean="0"/>
              <a:t>1,1,2,3,5,8,_____,_____</a:t>
            </a:r>
          </a:p>
          <a:p>
            <a:pPr marL="514350" indent="-514350">
              <a:buAutoNum type="alphaLcParenR"/>
            </a:pPr>
            <a:r>
              <a:rPr lang="en-US" sz="5400" dirty="0" smtClean="0"/>
              <a:t>1,4,9,16,____,_____</a:t>
            </a:r>
          </a:p>
          <a:p>
            <a:pPr marL="514350" indent="-514350">
              <a:buAutoNum type="alphaLcParenR"/>
            </a:pPr>
            <a:r>
              <a:rPr lang="en-US" sz="5400" dirty="0" smtClean="0"/>
              <a:t>1,3,5,7,_____,______</a:t>
            </a:r>
          </a:p>
          <a:p>
            <a:pPr marL="514350" indent="-514350">
              <a:buAutoNum type="alphaLcParenR"/>
            </a:pPr>
            <a:r>
              <a:rPr lang="en-US" sz="5400" dirty="0" smtClean="0"/>
              <a:t>1,3,6,10,_____,_____</a:t>
            </a:r>
          </a:p>
          <a:p>
            <a:pPr marL="0" indent="0">
              <a:buNone/>
            </a:pPr>
            <a:endParaRPr lang="en-US" dirty="0"/>
          </a:p>
        </p:txBody>
      </p:sp>
    </p:spTree>
    <p:extLst>
      <p:ext uri="{BB962C8B-B14F-4D97-AF65-F5344CB8AC3E}">
        <p14:creationId xmlns="" xmlns:p14="http://schemas.microsoft.com/office/powerpoint/2010/main" val="1184243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Q17) What expression should be in the next Pattern</a:t>
            </a:r>
            <a:endParaRPr lang="en-US" dirty="0"/>
          </a:p>
        </p:txBody>
      </p:sp>
      <mc:AlternateContent xmlns:mc="http://schemas.openxmlformats.org/markup-compatibility/2006">
        <mc:Choice xmlns="" xmlns:a14="http://schemas.microsoft.com/office/drawing/2010/main" Requires="a14">
          <p:sp>
            <p:nvSpPr>
              <p:cNvPr id="3" name="Content Placeholder 2"/>
              <p:cNvSpPr>
                <a:spLocks noGrp="1"/>
              </p:cNvSpPr>
              <p:nvPr>
                <p:ph idx="1"/>
              </p:nvPr>
            </p:nvSpPr>
            <p:spPr/>
            <p:txBody>
              <a:bodyPr>
                <a:normAutofit/>
              </a:bodyPr>
              <a:lstStyle/>
              <a:p>
                <a:pPr marL="0" indent="0">
                  <a:buNone/>
                </a:pPr>
                <a14:m>
                  <m:oMath xmlns:m="http://schemas.openxmlformats.org/officeDocument/2006/math">
                    <m:r>
                      <a:rPr lang="en-US" sz="5400" i="1" smtClean="0">
                        <a:latin typeface="Cambria Math"/>
                      </a:rPr>
                      <m:t>a</m:t>
                    </m:r>
                    <m:r>
                      <a:rPr lang="en-US" sz="5400" i="1" smtClean="0">
                        <a:latin typeface="Cambria Math"/>
                      </a:rPr>
                      <m:t>) </m:t>
                    </m:r>
                    <m:r>
                      <a:rPr lang="en-US" sz="5400" i="1">
                        <a:latin typeface="Cambria Math"/>
                      </a:rPr>
                      <m:t>x</m:t>
                    </m:r>
                    <m:r>
                      <a:rPr lang="en-US" sz="5400" i="1">
                        <a:latin typeface="Cambria Math"/>
                      </a:rPr>
                      <m:t>,4</m:t>
                    </m:r>
                    <m:sSup>
                      <m:sSupPr>
                        <m:ctrlPr>
                          <a:rPr lang="en-US" sz="5400" i="1">
                            <a:latin typeface="Cambria Math"/>
                          </a:rPr>
                        </m:ctrlPr>
                      </m:sSupPr>
                      <m:e>
                        <m:r>
                          <a:rPr lang="en-US" sz="5400" i="1">
                            <a:latin typeface="Cambria Math"/>
                          </a:rPr>
                          <m:t>x</m:t>
                        </m:r>
                      </m:e>
                      <m:sup>
                        <m:r>
                          <a:rPr lang="en-US" sz="5400" i="1">
                            <a:latin typeface="Cambria Math"/>
                          </a:rPr>
                          <m:t>2</m:t>
                        </m:r>
                      </m:sup>
                    </m:sSup>
                    <m:r>
                      <a:rPr lang="en-US" sz="5400" i="1">
                        <a:latin typeface="Cambria Math"/>
                      </a:rPr>
                      <m:t>,16</m:t>
                    </m:r>
                    <m:sSup>
                      <m:sSupPr>
                        <m:ctrlPr>
                          <a:rPr lang="en-US" sz="5400" i="1">
                            <a:latin typeface="Cambria Math"/>
                          </a:rPr>
                        </m:ctrlPr>
                      </m:sSupPr>
                      <m:e>
                        <m:r>
                          <a:rPr lang="en-US" sz="5400" i="1">
                            <a:latin typeface="Cambria Math"/>
                          </a:rPr>
                          <m:t>x</m:t>
                        </m:r>
                      </m:e>
                      <m:sup>
                        <m:r>
                          <a:rPr lang="en-US" sz="5400" i="1">
                            <a:latin typeface="Cambria Math"/>
                          </a:rPr>
                          <m:t>3</m:t>
                        </m:r>
                      </m:sup>
                    </m:sSup>
                  </m:oMath>
                </a14:m>
                <a:r>
                  <a:rPr lang="en-US" sz="5400" dirty="0" smtClean="0"/>
                  <a:t>,_____,_____</a:t>
                </a:r>
              </a:p>
              <a:p>
                <a:pPr marL="0" indent="0">
                  <a:buNone/>
                </a:pPr>
                <a:endParaRPr lang="en-US" sz="5400" dirty="0"/>
              </a:p>
              <a:p>
                <a:pPr marL="0" indent="0">
                  <a:buNone/>
                </a:pPr>
                <a:r>
                  <a:rPr lang="en-US" sz="5400" dirty="0" smtClean="0"/>
                  <a:t>b) </a:t>
                </a:r>
                <a14:m>
                  <m:oMath xmlns:m="http://schemas.openxmlformats.org/officeDocument/2006/math">
                    <m:r>
                      <a:rPr lang="en-US" sz="5400" i="1">
                        <a:latin typeface="Cambria Math"/>
                      </a:rPr>
                      <m:t>2</m:t>
                    </m:r>
                    <m:r>
                      <a:rPr lang="en-US" sz="5400" i="1">
                        <a:latin typeface="Cambria Math"/>
                      </a:rPr>
                      <m:t>x</m:t>
                    </m:r>
                    <m:r>
                      <a:rPr lang="en-US" sz="5400" i="1">
                        <a:latin typeface="Cambria Math"/>
                      </a:rPr>
                      <m:t>,6</m:t>
                    </m:r>
                    <m:sSup>
                      <m:sSupPr>
                        <m:ctrlPr>
                          <a:rPr lang="en-US" sz="5400" i="1">
                            <a:latin typeface="Cambria Math"/>
                          </a:rPr>
                        </m:ctrlPr>
                      </m:sSupPr>
                      <m:e>
                        <m:r>
                          <a:rPr lang="en-US" sz="5400" i="1">
                            <a:latin typeface="Cambria Math"/>
                          </a:rPr>
                          <m:t>x</m:t>
                        </m:r>
                      </m:e>
                      <m:sup>
                        <m:r>
                          <a:rPr lang="en-US" sz="5400" i="1">
                            <a:latin typeface="Cambria Math"/>
                          </a:rPr>
                          <m:t>2</m:t>
                        </m:r>
                      </m:sup>
                    </m:sSup>
                    <m:r>
                      <a:rPr lang="en-US" sz="5400" i="1">
                        <a:latin typeface="Cambria Math"/>
                      </a:rPr>
                      <m:t>,18</m:t>
                    </m:r>
                    <m:sSup>
                      <m:sSupPr>
                        <m:ctrlPr>
                          <a:rPr lang="en-US" sz="5400" i="1">
                            <a:latin typeface="Cambria Math"/>
                          </a:rPr>
                        </m:ctrlPr>
                      </m:sSupPr>
                      <m:e>
                        <m:r>
                          <a:rPr lang="en-US" sz="5400" i="1">
                            <a:latin typeface="Cambria Math"/>
                          </a:rPr>
                          <m:t>x</m:t>
                        </m:r>
                      </m:e>
                      <m:sup>
                        <m:r>
                          <a:rPr lang="en-US" sz="5400" i="1">
                            <a:latin typeface="Cambria Math"/>
                          </a:rPr>
                          <m:t>3</m:t>
                        </m:r>
                      </m:sup>
                    </m:sSup>
                  </m:oMath>
                </a14:m>
                <a:r>
                  <a:rPr lang="en-US" sz="5400" dirty="0" smtClean="0"/>
                  <a:t>,____,____</a:t>
                </a:r>
                <a:endParaRPr lang="en-US" sz="5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3926" t="-3639" r="-4889"/>
                </a:stretch>
              </a:blipFill>
            </p:spPr>
            <p:txBody>
              <a:bodyPr/>
              <a:lstStyle/>
              <a:p>
                <a:r>
                  <a:rPr lang="en-US">
                    <a:noFill/>
                  </a:rPr>
                  <a:t> </a:t>
                </a:r>
              </a:p>
            </p:txBody>
          </p:sp>
        </mc:Fallback>
      </mc:AlternateContent>
    </p:spTree>
    <p:extLst>
      <p:ext uri="{BB962C8B-B14F-4D97-AF65-F5344CB8AC3E}">
        <p14:creationId xmlns="" xmlns:p14="http://schemas.microsoft.com/office/powerpoint/2010/main" val="3195465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0"/>
            <a:ext cx="8229600" cy="1143000"/>
          </a:xfrm>
        </p:spPr>
        <p:txBody>
          <a:bodyPr>
            <a:normAutofit fontScale="90000"/>
          </a:bodyPr>
          <a:lstStyle/>
          <a:p>
            <a:r>
              <a:rPr lang="en-US" dirty="0" smtClean="0"/>
              <a:t>Q18) First Period of Mr. </a:t>
            </a:r>
            <a:r>
              <a:rPr lang="en-US" dirty="0" smtClean="0"/>
              <a:t>Johnson class </a:t>
            </a:r>
            <a:r>
              <a:rPr lang="en-US" dirty="0" smtClean="0"/>
              <a:t>has 20 students, the Second period has 24 students, The Third Period has 28 students. If this pattern continues how many students will the eighth period have? </a:t>
            </a:r>
            <a:endParaRPr lang="en-US" dirty="0"/>
          </a:p>
        </p:txBody>
      </p:sp>
    </p:spTree>
    <p:extLst>
      <p:ext uri="{BB962C8B-B14F-4D97-AF65-F5344CB8AC3E}">
        <p14:creationId xmlns="" xmlns:p14="http://schemas.microsoft.com/office/powerpoint/2010/main" val="18128867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143000"/>
          </a:xfrm>
        </p:spPr>
        <p:txBody>
          <a:bodyPr>
            <a:normAutofit fontScale="90000"/>
          </a:bodyPr>
          <a:lstStyle/>
          <a:p>
            <a:r>
              <a:rPr lang="en-US" dirty="0" smtClean="0"/>
              <a:t>Q19)  The length of a rectangle is 3 more than its width. What equation could be used to find the perimeter of the rectangle</a:t>
            </a:r>
            <a:endParaRPr lang="en-US" dirty="0"/>
          </a:p>
        </p:txBody>
      </p:sp>
    </p:spTree>
    <p:extLst>
      <p:ext uri="{BB962C8B-B14F-4D97-AF65-F5344CB8AC3E}">
        <p14:creationId xmlns="" xmlns:p14="http://schemas.microsoft.com/office/powerpoint/2010/main" val="3405304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fontScale="90000"/>
          </a:bodyPr>
          <a:lstStyle/>
          <a:p>
            <a:r>
              <a:rPr lang="en-US" dirty="0" smtClean="0"/>
              <a:t>Q20)  </a:t>
            </a:r>
            <a:r>
              <a:rPr lang="en-US" dirty="0"/>
              <a:t>The length of a rectangle is </a:t>
            </a:r>
            <a:r>
              <a:rPr lang="en-US" dirty="0" smtClean="0"/>
              <a:t>5 </a:t>
            </a:r>
            <a:r>
              <a:rPr lang="en-US" dirty="0"/>
              <a:t>more than its width. What equation could be used to find the perimeter of the rectangle</a:t>
            </a:r>
          </a:p>
        </p:txBody>
      </p:sp>
    </p:spTree>
    <p:extLst>
      <p:ext uri="{BB962C8B-B14F-4D97-AF65-F5344CB8AC3E}">
        <p14:creationId xmlns="" xmlns:p14="http://schemas.microsoft.com/office/powerpoint/2010/main" val="465300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p14="http://schemas.microsoft.com/office/powerpoint/2010/main" val="475848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131814"/>
            <a:ext cx="8229600" cy="1143000"/>
          </a:xfrm>
        </p:spPr>
        <p:txBody>
          <a:bodyPr>
            <a:normAutofit fontScale="90000"/>
          </a:bodyPr>
          <a:lstStyle/>
          <a:p>
            <a:r>
              <a:rPr lang="en-US" dirty="0" smtClean="0"/>
              <a:t>Q1) Simplify 3+2(x+4)</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Q2) Simplify </a:t>
            </a:r>
            <a:r>
              <a:rPr lang="en-US" dirty="0"/>
              <a:t>-4+6(x+2)</a:t>
            </a:r>
          </a:p>
        </p:txBody>
      </p:sp>
    </p:spTree>
    <p:extLst>
      <p:ext uri="{BB962C8B-B14F-4D97-AF65-F5344CB8AC3E}">
        <p14:creationId xmlns="" xmlns:p14="http://schemas.microsoft.com/office/powerpoint/2010/main" val="650516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0"/>
            <a:ext cx="8229600" cy="1143000"/>
          </a:xfrm>
        </p:spPr>
        <p:txBody>
          <a:bodyPr>
            <a:normAutofit fontScale="90000"/>
          </a:bodyPr>
          <a:lstStyle/>
          <a:p>
            <a:r>
              <a:rPr lang="en-US" dirty="0" smtClean="0"/>
              <a:t>Q3) Which Expression is equal to</a:t>
            </a:r>
            <a:br>
              <a:rPr lang="en-US" dirty="0" smtClean="0"/>
            </a:br>
            <a:r>
              <a:rPr lang="en-US" dirty="0" smtClean="0"/>
              <a:t> 3(2x-6)-2(3x+2)</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Q4) Which </a:t>
            </a:r>
            <a:r>
              <a:rPr lang="en-US" dirty="0"/>
              <a:t>Expression is equal to</a:t>
            </a:r>
            <a:br>
              <a:rPr lang="en-US" dirty="0"/>
            </a:br>
            <a:r>
              <a:rPr lang="en-US" dirty="0"/>
              <a:t> 2(x-4)-6(3x+4)</a:t>
            </a:r>
          </a:p>
        </p:txBody>
      </p:sp>
    </p:spTree>
    <p:extLst>
      <p:ext uri="{BB962C8B-B14F-4D97-AF65-F5344CB8AC3E}">
        <p14:creationId xmlns="" xmlns:p14="http://schemas.microsoft.com/office/powerpoint/2010/main" val="3146870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133600"/>
            <a:ext cx="8229600" cy="1143000"/>
          </a:xfrm>
        </p:spPr>
        <p:txBody>
          <a:bodyPr>
            <a:normAutofit fontScale="90000"/>
          </a:bodyPr>
          <a:lstStyle/>
          <a:p>
            <a:r>
              <a:rPr lang="en-US" dirty="0" smtClean="0"/>
              <a:t>Q5) Simplify -(y-x)+(</a:t>
            </a:r>
            <a:r>
              <a:rPr lang="en-US" dirty="0" err="1" smtClean="0"/>
              <a:t>x+y</a:t>
            </a:r>
            <a:r>
              <a:rPr lang="en-US" dirty="0" smtClean="0"/>
              <a:t>)</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smtClean="0"/>
              <a:t>Q6) Simplify (</a:t>
            </a:r>
            <a:r>
              <a:rPr lang="en-US" dirty="0" err="1" smtClean="0"/>
              <a:t>x+y</a:t>
            </a:r>
            <a:r>
              <a:rPr lang="en-US" dirty="0" smtClean="0"/>
              <a:t>)-(x-y)</a:t>
            </a:r>
            <a:endParaRPr lang="en-US" dirty="0"/>
          </a:p>
        </p:txBody>
      </p:sp>
    </p:spTree>
    <p:extLst>
      <p:ext uri="{BB962C8B-B14F-4D97-AF65-F5344CB8AC3E}">
        <p14:creationId xmlns="" xmlns:p14="http://schemas.microsoft.com/office/powerpoint/2010/main" val="2806361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153400" cy="4144962"/>
          </a:xfrm>
        </p:spPr>
        <p:txBody>
          <a:bodyPr>
            <a:normAutofit fontScale="90000"/>
          </a:bodyPr>
          <a:lstStyle/>
          <a:p>
            <a:r>
              <a:rPr lang="en-US" dirty="0" smtClean="0"/>
              <a:t>Q7) If </a:t>
            </a:r>
            <a:r>
              <a:rPr lang="en-US" dirty="0"/>
              <a:t>the sides of the square is 4x-5,</a:t>
            </a:r>
            <a:br>
              <a:rPr lang="en-US" dirty="0"/>
            </a:br>
            <a:r>
              <a:rPr lang="en-US" dirty="0"/>
              <a:t>what is the </a:t>
            </a:r>
            <a:r>
              <a:rPr lang="en-US" dirty="0" smtClean="0"/>
              <a:t>perimeter/area </a:t>
            </a:r>
            <a:r>
              <a:rPr lang="en-US" dirty="0"/>
              <a:t>of the square</a:t>
            </a:r>
            <a:r>
              <a:rPr lang="en-US" dirty="0" smtClean="0"/>
              <a:t>?</a:t>
            </a:r>
            <a:br>
              <a:rPr lang="en-US" dirty="0" smtClean="0"/>
            </a:br>
            <a:r>
              <a:rPr lang="en-US" dirty="0"/>
              <a:t/>
            </a:r>
            <a:br>
              <a:rPr lang="en-US" dirty="0"/>
            </a:br>
            <a:r>
              <a:rPr lang="en-US" dirty="0" smtClean="0"/>
              <a:t/>
            </a:r>
            <a:br>
              <a:rPr lang="en-US" dirty="0" smtClean="0"/>
            </a:br>
            <a:r>
              <a:rPr lang="en-US" dirty="0"/>
              <a:t/>
            </a:r>
            <a:br>
              <a:rPr lang="en-US" dirty="0"/>
            </a:br>
            <a:r>
              <a:rPr lang="en-US" dirty="0" smtClean="0"/>
              <a:t>Q8) If the sides of the square is 2x-5,</a:t>
            </a:r>
            <a:br>
              <a:rPr lang="en-US" dirty="0" smtClean="0"/>
            </a:br>
            <a:r>
              <a:rPr lang="en-US" dirty="0" smtClean="0"/>
              <a:t>what is the </a:t>
            </a:r>
            <a:r>
              <a:rPr lang="en-US" dirty="0" smtClean="0"/>
              <a:t>perimeter/area </a:t>
            </a:r>
            <a:r>
              <a:rPr lang="en-US" dirty="0" smtClean="0"/>
              <a:t>of the square?</a:t>
            </a:r>
            <a:endParaRPr lang="en-US" dirty="0"/>
          </a:p>
        </p:txBody>
      </p:sp>
    </p:spTree>
    <p:extLst>
      <p:ext uri="{BB962C8B-B14F-4D97-AF65-F5344CB8AC3E}">
        <p14:creationId xmlns="" xmlns:p14="http://schemas.microsoft.com/office/powerpoint/2010/main" val="439575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631" y="30480"/>
            <a:ext cx="8305800" cy="2316162"/>
          </a:xfrm>
        </p:spPr>
        <p:txBody>
          <a:bodyPr>
            <a:normAutofit/>
          </a:bodyPr>
          <a:lstStyle/>
          <a:p>
            <a:r>
              <a:rPr lang="en-US" dirty="0" smtClean="0"/>
              <a:t>Q9) Definition of Radius: the </a:t>
            </a:r>
            <a:r>
              <a:rPr lang="en-US" dirty="0"/>
              <a:t>length of a line segment between the center and </a:t>
            </a:r>
            <a:r>
              <a:rPr lang="en-US" dirty="0" smtClean="0"/>
              <a:t>outside of the circle</a:t>
            </a:r>
            <a:r>
              <a:rPr lang="en-US" dirty="0"/>
              <a:t> </a:t>
            </a:r>
          </a:p>
        </p:txBody>
      </p:sp>
      <p:sp>
        <p:nvSpPr>
          <p:cNvPr id="4" name="Oval 3"/>
          <p:cNvSpPr/>
          <p:nvPr/>
        </p:nvSpPr>
        <p:spPr>
          <a:xfrm>
            <a:off x="410391" y="3318304"/>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a:off x="1811382" y="4689904"/>
            <a:ext cx="1418409" cy="0"/>
          </a:xfrm>
          <a:prstGeom prst="line">
            <a:avLst/>
          </a:prstGeom>
          <a:ln w="666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20091" y="3644210"/>
            <a:ext cx="1104900" cy="1107996"/>
          </a:xfrm>
          <a:prstGeom prst="rect">
            <a:avLst/>
          </a:prstGeom>
          <a:noFill/>
        </p:spPr>
        <p:txBody>
          <a:bodyPr wrap="square" rtlCol="0">
            <a:spAutoFit/>
          </a:bodyPr>
          <a:lstStyle/>
          <a:p>
            <a:r>
              <a:rPr lang="en-US" sz="6600" dirty="0" smtClean="0"/>
              <a:t>2</a:t>
            </a:r>
            <a:endParaRPr lang="en-US" sz="6600" dirty="0"/>
          </a:p>
        </p:txBody>
      </p:sp>
    </p:spTree>
    <p:extLst>
      <p:ext uri="{BB962C8B-B14F-4D97-AF65-F5344CB8AC3E}">
        <p14:creationId xmlns="" xmlns:p14="http://schemas.microsoft.com/office/powerpoint/2010/main" val="1402371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425" y="685800"/>
            <a:ext cx="8229600" cy="1143000"/>
          </a:xfrm>
        </p:spPr>
        <p:txBody>
          <a:bodyPr>
            <a:normAutofit fontScale="90000"/>
          </a:bodyPr>
          <a:lstStyle/>
          <a:p>
            <a:r>
              <a:rPr lang="en-US" dirty="0" smtClean="0"/>
              <a:t>Q10) Find the Perimeter of the rectangle?</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5" name="Rectangle 4"/>
          <p:cNvSpPr/>
          <p:nvPr/>
        </p:nvSpPr>
        <p:spPr>
          <a:xfrm>
            <a:off x="3235234" y="3200400"/>
            <a:ext cx="2819401"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3235234" y="3200400"/>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4636225" y="4572000"/>
            <a:ext cx="1418409" cy="0"/>
          </a:xfrm>
          <a:prstGeom prst="line">
            <a:avLst/>
          </a:prstGeom>
          <a:ln w="666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080613" y="4038600"/>
            <a:ext cx="340158" cy="461665"/>
          </a:xfrm>
          <a:prstGeom prst="rect">
            <a:avLst/>
          </a:prstGeom>
        </p:spPr>
        <p:txBody>
          <a:bodyPr wrap="none">
            <a:spAutoFit/>
          </a:bodyPr>
          <a:lstStyle/>
          <a:p>
            <a:r>
              <a:rPr lang="en-US" sz="2400" dirty="0" smtClean="0"/>
              <a:t>2</a:t>
            </a:r>
            <a:endParaRPr lang="en-US" sz="2400" dirty="0"/>
          </a:p>
        </p:txBody>
      </p:sp>
    </p:spTree>
    <p:extLst>
      <p:ext uri="{BB962C8B-B14F-4D97-AF65-F5344CB8AC3E}">
        <p14:creationId xmlns="" xmlns:p14="http://schemas.microsoft.com/office/powerpoint/2010/main" val="4293872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7909" y="3475899"/>
            <a:ext cx="7772400" cy="1470025"/>
          </a:xfrm>
        </p:spPr>
        <p:txBody>
          <a:bodyPr/>
          <a:lstStyle/>
          <a:p>
            <a:endParaRPr lang="en-US"/>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457200" y="3021874"/>
            <a:ext cx="8466909"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096000" y="3021874"/>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276600" y="2995748"/>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57200" y="2995748"/>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09600" y="400594"/>
            <a:ext cx="7543800" cy="1200329"/>
          </a:xfrm>
          <a:prstGeom prst="rect">
            <a:avLst/>
          </a:prstGeom>
          <a:noFill/>
        </p:spPr>
        <p:txBody>
          <a:bodyPr wrap="square" rtlCol="0">
            <a:spAutoFit/>
          </a:bodyPr>
          <a:lstStyle/>
          <a:p>
            <a:r>
              <a:rPr lang="en-US" sz="3600" dirty="0" smtClean="0"/>
              <a:t>Q11) Find the Perimeter of the rectangle ?</a:t>
            </a:r>
            <a:endParaRPr lang="en-US" sz="3600" dirty="0"/>
          </a:p>
        </p:txBody>
      </p:sp>
      <p:cxnSp>
        <p:nvCxnSpPr>
          <p:cNvPr id="12" name="Straight Connector 11"/>
          <p:cNvCxnSpPr/>
          <p:nvPr/>
        </p:nvCxnSpPr>
        <p:spPr>
          <a:xfrm>
            <a:off x="7505700" y="4367348"/>
            <a:ext cx="1418409" cy="0"/>
          </a:xfrm>
          <a:prstGeom prst="line">
            <a:avLst/>
          </a:prstGeom>
          <a:ln w="666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840980" y="3259352"/>
            <a:ext cx="1104900" cy="1107996"/>
          </a:xfrm>
          <a:prstGeom prst="rect">
            <a:avLst/>
          </a:prstGeom>
          <a:noFill/>
        </p:spPr>
        <p:txBody>
          <a:bodyPr wrap="square" rtlCol="0">
            <a:spAutoFit/>
          </a:bodyPr>
          <a:lstStyle/>
          <a:p>
            <a:r>
              <a:rPr lang="en-US" sz="6600" dirty="0" smtClean="0"/>
              <a:t>2</a:t>
            </a:r>
            <a:endParaRPr lang="en-US" sz="6600" dirty="0"/>
          </a:p>
        </p:txBody>
      </p:sp>
    </p:spTree>
    <p:extLst>
      <p:ext uri="{BB962C8B-B14F-4D97-AF65-F5344CB8AC3E}">
        <p14:creationId xmlns="" xmlns:p14="http://schemas.microsoft.com/office/powerpoint/2010/main" val="384732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1425" y="685800"/>
            <a:ext cx="8229600" cy="1143000"/>
          </a:xfrm>
        </p:spPr>
        <p:txBody>
          <a:bodyPr>
            <a:normAutofit fontScale="90000"/>
          </a:bodyPr>
          <a:lstStyle/>
          <a:p>
            <a:r>
              <a:rPr lang="en-US" dirty="0" smtClean="0"/>
              <a:t>Q12 ) Find the Perimeter of the rectangle in terms of x?</a:t>
            </a:r>
            <a:br>
              <a:rPr lang="en-US" dirty="0" smtClean="0"/>
            </a:b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5" name="Rectangle 4"/>
          <p:cNvSpPr/>
          <p:nvPr/>
        </p:nvSpPr>
        <p:spPr>
          <a:xfrm>
            <a:off x="3235234" y="3200400"/>
            <a:ext cx="2819401"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3235234" y="3200400"/>
            <a:ext cx="2819400" cy="274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4636225" y="4572000"/>
            <a:ext cx="1418409" cy="0"/>
          </a:xfrm>
          <a:prstGeom prst="line">
            <a:avLst/>
          </a:prstGeom>
          <a:ln w="66675"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080613" y="4038600"/>
            <a:ext cx="284052" cy="369332"/>
          </a:xfrm>
          <a:prstGeom prst="rect">
            <a:avLst/>
          </a:prstGeom>
        </p:spPr>
        <p:txBody>
          <a:bodyPr wrap="none">
            <a:spAutoFit/>
          </a:bodyPr>
          <a:lstStyle/>
          <a:p>
            <a:r>
              <a:rPr lang="en-US" dirty="0" smtClean="0"/>
              <a:t>x</a:t>
            </a:r>
            <a:endParaRPr lang="en-US" dirty="0"/>
          </a:p>
        </p:txBody>
      </p:sp>
    </p:spTree>
    <p:extLst>
      <p:ext uri="{BB962C8B-B14F-4D97-AF65-F5344CB8AC3E}">
        <p14:creationId xmlns="" xmlns:p14="http://schemas.microsoft.com/office/powerpoint/2010/main" val="2997193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305</Words>
  <Application>Microsoft Office PowerPoint</Application>
  <PresentationFormat>On-screen Show (4:3)</PresentationFormat>
  <Paragraphs>63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Do First: Combine Like terms</vt:lpstr>
      <vt:lpstr>Q1) Simplify 3+2(x+4)      Q2) Simplify -4+6(x+2)</vt:lpstr>
      <vt:lpstr>Q3) Which Expression is equal to  3(2x-6)-2(3x+2)     Q4) Which Expression is equal to  2(x-4)-6(3x+4)</vt:lpstr>
      <vt:lpstr>Q5) Simplify -(y-x)+(x+y)      Q6) Simplify (x+y)-(x-y)</vt:lpstr>
      <vt:lpstr>Q7) If the sides of the square is 4x-5, what is the perimeter/area of the square?    Q8) If the sides of the square is 2x-5, what is the perimeter/area of the square?</vt:lpstr>
      <vt:lpstr>Q9) Definition of Radius: the length of a line segment between the center and outside of the circle </vt:lpstr>
      <vt:lpstr>Q10) Find the Perimeter of the rectangle? </vt:lpstr>
      <vt:lpstr>Slide 8</vt:lpstr>
      <vt:lpstr>Q12 ) Find the Perimeter of the rectangle in terms of x? </vt:lpstr>
      <vt:lpstr>Slide 10</vt:lpstr>
      <vt:lpstr>Q14</vt:lpstr>
      <vt:lpstr>Q 15</vt:lpstr>
      <vt:lpstr>Q16 What number should be next in the pattern</vt:lpstr>
      <vt:lpstr>Q17) What expression should be in the next Pattern</vt:lpstr>
      <vt:lpstr>Q18) First Period of Mr. Johnson class has 20 students, the Second period has 24 students, The Third Period has 28 students. If this pattern continues how many students will the eighth period have? </vt:lpstr>
      <vt:lpstr>Q19)  The length of a rectangle is 3 more than its width. What equation could be used to find the perimeter of the rectangle</vt:lpstr>
      <vt:lpstr>Q20)  The length of a rectangle is 5 more than its width. What equation could be used to find the perimeter of the rectangle</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Kansakar</dc:creator>
  <cp:lastModifiedBy>HISD</cp:lastModifiedBy>
  <cp:revision>13</cp:revision>
  <dcterms:created xsi:type="dcterms:W3CDTF">2010-09-25T01:20:33Z</dcterms:created>
  <dcterms:modified xsi:type="dcterms:W3CDTF">2010-09-28T12:40:06Z</dcterms:modified>
</cp:coreProperties>
</file>