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72" r:id="rId5"/>
    <p:sldId id="273" r:id="rId6"/>
    <p:sldId id="270" r:id="rId7"/>
    <p:sldId id="271" r:id="rId8"/>
    <p:sldId id="261" r:id="rId9"/>
    <p:sldId id="262" r:id="rId10"/>
    <p:sldId id="263" r:id="rId11"/>
    <p:sldId id="264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A93886-6142-422B-B673-A4497CDEC30E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1877F-2548-4B05-8436-C0C85A10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08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AC1889C-AC87-4043-A389-3D9405BFAC17}" type="slidenum">
              <a:rPr lang="en-US" sz="1200" smtClean="0"/>
              <a:pPr eaLnBrk="1" hangingPunct="1"/>
              <a:t>8</a:t>
            </a:fld>
            <a:endParaRPr lang="en-US" sz="1200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26C8C50-C4D4-4D67-AC5F-843545E70F32}" type="slidenum">
              <a:rPr lang="en-US" sz="1200" smtClean="0"/>
              <a:pPr eaLnBrk="1" hangingPunct="1"/>
              <a:t>9</a:t>
            </a:fld>
            <a:endParaRPr lang="en-US" sz="1200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A7E827E-B522-4564-8E2A-B664B42E0C25}" type="slidenum">
              <a:rPr lang="en-US" sz="1200" smtClean="0"/>
              <a:pPr eaLnBrk="1" hangingPunct="1"/>
              <a:t>10</a:t>
            </a:fld>
            <a:endParaRPr lang="en-US" sz="1200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EDDF-0E36-4962-90B6-01B972C8D8C0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0E322-B23A-4D5A-9787-926D6FF50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682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EDDF-0E36-4962-90B6-01B972C8D8C0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0E322-B23A-4D5A-9787-926D6FF50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589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EDDF-0E36-4962-90B6-01B972C8D8C0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0E322-B23A-4D5A-9787-926D6FF50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686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EDDF-0E36-4962-90B6-01B972C8D8C0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0E322-B23A-4D5A-9787-926D6FF50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136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EDDF-0E36-4962-90B6-01B972C8D8C0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0E322-B23A-4D5A-9787-926D6FF50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214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EDDF-0E36-4962-90B6-01B972C8D8C0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0E322-B23A-4D5A-9787-926D6FF50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66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EDDF-0E36-4962-90B6-01B972C8D8C0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0E322-B23A-4D5A-9787-926D6FF50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429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EDDF-0E36-4962-90B6-01B972C8D8C0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0E322-B23A-4D5A-9787-926D6FF50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0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EDDF-0E36-4962-90B6-01B972C8D8C0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0E322-B23A-4D5A-9787-926D6FF50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447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EDDF-0E36-4962-90B6-01B972C8D8C0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0E322-B23A-4D5A-9787-926D6FF50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77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2EDDF-0E36-4962-90B6-01B972C8D8C0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0E322-B23A-4D5A-9787-926D6FF50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647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2EDDF-0E36-4962-90B6-01B972C8D8C0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0E322-B23A-4D5A-9787-926D6FF50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39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First!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Fill out the table below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Is this a right angle triangle? Why?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2050" name="Picture 2" descr="http://z.about.com/d/ancienthistory/1/0/y/8/2/Pythagorean-Theorem_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3919815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79709353"/>
                  </p:ext>
                </p:extLst>
              </p:nvPr>
            </p:nvGraphicFramePr>
            <p:xfrm>
              <a:off x="4343400" y="2971800"/>
              <a:ext cx="4648200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74700"/>
                    <a:gridCol w="774700"/>
                    <a:gridCol w="774700"/>
                    <a:gridCol w="774700"/>
                    <a:gridCol w="774700"/>
                    <a:gridCol w="774700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a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b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c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1" i="1" kern="1200" smtClean="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1" i="1" kern="120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a</m:t>
                                    </m:r>
                                  </m:e>
                                  <m:sup>
                                    <m:r>
                                      <a:rPr lang="en-US" sz="1800" b="1" i="1" kern="120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b="1" kern="1200" dirty="0">
                            <a:solidFill>
                              <a:schemeClr val="lt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1" i="1" kern="1200" smtClean="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1" i="1" kern="1200" smtClean="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𝒃</m:t>
                                    </m:r>
                                  </m:e>
                                  <m:sup>
                                    <m:r>
                                      <a:rPr lang="en-US" sz="1800" b="1" i="1" kern="120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b="1" kern="1200" dirty="0">
                            <a:solidFill>
                              <a:schemeClr val="lt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1" i="1" kern="1200" smtClean="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1" i="1" kern="1200" smtClean="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𝒄</m:t>
                                    </m:r>
                                  </m:e>
                                  <m:sup>
                                    <m:r>
                                      <a:rPr lang="en-US" sz="1800" b="1" i="1" kern="1200">
                                        <a:solidFill>
                                          <a:schemeClr val="lt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b="1" kern="1200" dirty="0">
                            <a:solidFill>
                              <a:schemeClr val="lt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79709353"/>
                  </p:ext>
                </p:extLst>
              </p:nvPr>
            </p:nvGraphicFramePr>
            <p:xfrm>
              <a:off x="4343400" y="2971800"/>
              <a:ext cx="4648200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74700"/>
                    <a:gridCol w="774700"/>
                    <a:gridCol w="774700"/>
                    <a:gridCol w="774700"/>
                    <a:gridCol w="774700"/>
                    <a:gridCol w="774700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a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b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c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00787" t="-8197" r="-200000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00787" t="-8197" r="-100000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500787" t="-8197" b="-10000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21421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154" name="Group 2"/>
          <p:cNvGraphicFramePr>
            <a:graphicFrameLocks noGrp="1"/>
          </p:cNvGraphicFramePr>
          <p:nvPr/>
        </p:nvGraphicFramePr>
        <p:xfrm>
          <a:off x="228600" y="304800"/>
          <a:ext cx="8686800" cy="381000"/>
        </p:xfrm>
        <a:graphic>
          <a:graphicData uri="http://schemas.openxmlformats.org/drawingml/2006/table">
            <a:tbl>
              <a:tblPr/>
              <a:tblGrid>
                <a:gridCol w="2171700"/>
                <a:gridCol w="2171700"/>
                <a:gridCol w="2171700"/>
                <a:gridCol w="21717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hlinkClick r:id="" action="ppaction://noaction"/>
                        </a:rPr>
                        <a:t>Introduction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Instruction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hlinkClick r:id="" action="ppaction://noaction"/>
                        </a:rPr>
                        <a:t>Examples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hlinkClick r:id="" action="ppaction://noaction"/>
                        </a:rPr>
                        <a:t>Practice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9166" name="Text Box 14"/>
          <p:cNvSpPr txBox="1">
            <a:spLocks noChangeArrowheads="1"/>
          </p:cNvSpPr>
          <p:nvPr/>
        </p:nvSpPr>
        <p:spPr bwMode="auto">
          <a:xfrm>
            <a:off x="685800" y="1752600"/>
            <a:ext cx="3810000" cy="402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sz="2800">
                <a:latin typeface="Verdana" pitchFamily="34" charset="0"/>
              </a:rPr>
              <a:t>When geometric figures have one or more points in common, they are said to 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C0C0C0" mc:Ignorable=""/>
                  </a:outerShdw>
                </a:effectLst>
                <a:latin typeface="Verdana" pitchFamily="34" charset="0"/>
              </a:rPr>
              <a:t>intersect</a:t>
            </a:r>
            <a:r>
              <a:rPr lang="en-US" sz="2800">
                <a:latin typeface="Verdana" pitchFamily="34" charset="0"/>
              </a:rPr>
              <a:t>.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sz="2800">
                <a:latin typeface="Verdana" pitchFamily="34" charset="0"/>
              </a:rPr>
              <a:t>The set of points that they have in common is called their intersection.</a:t>
            </a:r>
          </a:p>
        </p:txBody>
      </p:sp>
      <p:sp>
        <p:nvSpPr>
          <p:cNvPr id="35855" name="Rectangle 15"/>
          <p:cNvSpPr>
            <a:spLocks noChangeArrowheads="1"/>
          </p:cNvSpPr>
          <p:nvPr/>
        </p:nvSpPr>
        <p:spPr bwMode="auto">
          <a:xfrm>
            <a:off x="457200" y="1600200"/>
            <a:ext cx="4191000" cy="4800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7086600" y="4648200"/>
            <a:ext cx="1600200" cy="609600"/>
          </a:xfrm>
          <a:prstGeom prst="rect">
            <a:avLst/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7" name="Text Box 17"/>
          <p:cNvSpPr txBox="1">
            <a:spLocks noChangeArrowheads="1"/>
          </p:cNvSpPr>
          <p:nvPr/>
        </p:nvSpPr>
        <p:spPr bwMode="auto">
          <a:xfrm>
            <a:off x="7086600" y="4648200"/>
            <a:ext cx="15240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sz="1400" b="1">
                <a:latin typeface="Verdana" pitchFamily="34" charset="0"/>
              </a:rPr>
              <a:t>This is page </a:t>
            </a:r>
          </a:p>
          <a:p>
            <a:pPr algn="ctr" eaLnBrk="1" hangingPunct="1"/>
            <a:r>
              <a:rPr lang="en-US" sz="1400" b="1">
                <a:latin typeface="Verdana" pitchFamily="34" charset="0"/>
              </a:rPr>
              <a:t>14 of 22</a:t>
            </a:r>
          </a:p>
        </p:txBody>
      </p:sp>
      <p:sp>
        <p:nvSpPr>
          <p:cNvPr id="35858" name="Rectangle 18"/>
          <p:cNvSpPr>
            <a:spLocks noChangeArrowheads="1"/>
          </p:cNvSpPr>
          <p:nvPr/>
        </p:nvSpPr>
        <p:spPr bwMode="auto">
          <a:xfrm>
            <a:off x="5105400" y="1524000"/>
            <a:ext cx="3581400" cy="289560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9" name="Rectangle 20"/>
          <p:cNvSpPr>
            <a:spLocks noChangeArrowheads="1"/>
          </p:cNvSpPr>
          <p:nvPr/>
        </p:nvSpPr>
        <p:spPr bwMode="auto">
          <a:xfrm>
            <a:off x="5105400" y="4648200"/>
            <a:ext cx="16002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60" name="Text Box 21"/>
          <p:cNvSpPr txBox="1">
            <a:spLocks noChangeArrowheads="1"/>
          </p:cNvSpPr>
          <p:nvPr/>
        </p:nvSpPr>
        <p:spPr bwMode="auto">
          <a:xfrm>
            <a:off x="5251450" y="4724400"/>
            <a:ext cx="3206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>
                <a:latin typeface="Verdana" pitchFamily="34" charset="0"/>
              </a:rPr>
              <a:t>Page list</a:t>
            </a:r>
          </a:p>
        </p:txBody>
      </p:sp>
      <p:sp>
        <p:nvSpPr>
          <p:cNvPr id="35861" name="Rectangle 22"/>
          <p:cNvSpPr>
            <a:spLocks noChangeArrowheads="1"/>
          </p:cNvSpPr>
          <p:nvPr/>
        </p:nvSpPr>
        <p:spPr bwMode="auto">
          <a:xfrm>
            <a:off x="5111750" y="5486400"/>
            <a:ext cx="16002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62" name="Text Box 23"/>
          <p:cNvSpPr txBox="1">
            <a:spLocks noChangeArrowheads="1"/>
          </p:cNvSpPr>
          <p:nvPr/>
        </p:nvSpPr>
        <p:spPr bwMode="auto">
          <a:xfrm>
            <a:off x="5480050" y="5562600"/>
            <a:ext cx="3206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>
                <a:latin typeface="Verdana" pitchFamily="34" charset="0"/>
                <a:hlinkClick r:id="" action="ppaction://noaction"/>
              </a:rPr>
              <a:t>Last</a:t>
            </a:r>
            <a:endParaRPr lang="en-US">
              <a:latin typeface="Verdana" pitchFamily="34" charset="0"/>
            </a:endParaRPr>
          </a:p>
        </p:txBody>
      </p:sp>
      <p:sp>
        <p:nvSpPr>
          <p:cNvPr id="35863" name="Rectangle 24"/>
          <p:cNvSpPr>
            <a:spLocks noChangeArrowheads="1"/>
          </p:cNvSpPr>
          <p:nvPr/>
        </p:nvSpPr>
        <p:spPr bwMode="auto">
          <a:xfrm>
            <a:off x="7086600" y="5486400"/>
            <a:ext cx="16002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64" name="Text Box 25"/>
          <p:cNvSpPr txBox="1">
            <a:spLocks noChangeArrowheads="1"/>
          </p:cNvSpPr>
          <p:nvPr/>
        </p:nvSpPr>
        <p:spPr bwMode="auto">
          <a:xfrm>
            <a:off x="7391400" y="5562600"/>
            <a:ext cx="3206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>
                <a:latin typeface="Verdana" pitchFamily="34" charset="0"/>
                <a:hlinkClick r:id="" action="ppaction://noaction"/>
              </a:rPr>
              <a:t>Next</a:t>
            </a:r>
            <a:endParaRPr lang="en-US">
              <a:latin typeface="Verdana" pitchFamily="34" charset="0"/>
            </a:endParaRPr>
          </a:p>
        </p:txBody>
      </p:sp>
      <p:pic>
        <p:nvPicPr>
          <p:cNvPr id="35865" name="Picture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057400"/>
            <a:ext cx="3733800" cy="159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xmlns:mc="http://schemas.openxmlformats.org/markup-compatibility/2006" val="777777" mc:Ignorable="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4562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6" descr="cub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0"/>
            <a:ext cx="3200400" cy="334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066800" y="3657600"/>
            <a:ext cx="6553200" cy="1680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dirty="0">
                <a:latin typeface="Verdana" pitchFamily="34" charset="0"/>
              </a:rPr>
              <a:t>Examine the geometric model at the right.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dirty="0">
                <a:latin typeface="Verdana" pitchFamily="34" charset="0"/>
              </a:rPr>
              <a:t>Specifically, identify the places where lines intersect each other.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dirty="0">
                <a:latin typeface="Verdana" pitchFamily="34" charset="0"/>
              </a:rPr>
              <a:t>Complete the </a:t>
            </a:r>
            <a:r>
              <a:rPr lang="en-US" dirty="0" smtClean="0">
                <a:latin typeface="Verdana" pitchFamily="34" charset="0"/>
              </a:rPr>
              <a:t>sentence:</a:t>
            </a:r>
            <a:endParaRPr lang="en-US" dirty="0">
              <a:latin typeface="Verdana" pitchFamily="34" charset="0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folHlink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C0C0C0" mc:Ignorable=""/>
                  </a:outerShdw>
                </a:effectLst>
                <a:latin typeface="Verdana" pitchFamily="34" charset="0"/>
              </a:rPr>
              <a:t>The intersection of two lines is a ___________.</a:t>
            </a:r>
          </a:p>
        </p:txBody>
      </p:sp>
    </p:spTree>
    <p:extLst>
      <p:ext uri="{BB962C8B-B14F-4D97-AF65-F5344CB8AC3E}">
        <p14:creationId xmlns:p14="http://schemas.microsoft.com/office/powerpoint/2010/main" val="3971398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mrmeyer.com/2007/geomweek2/geomweek2.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770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mrmeyer.com/2007/geomweek2/geomweek2.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3" y="30479"/>
            <a:ext cx="9115697" cy="683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48483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mrmeyer.com/2007/geomweek2/geomweek2.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04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87331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6927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myastrologybook.com/PythagoreanTheorem16c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4953000" cy="5868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2798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1600200"/>
            <a:ext cx="2971800" cy="4525963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Find the diagonal of the rectangle</a:t>
            </a:r>
          </a:p>
          <a:p>
            <a:pPr marL="514350" indent="-514350">
              <a:buAutoNum type="arabicParenR"/>
            </a:pPr>
            <a:r>
              <a:rPr lang="en-US" dirty="0" smtClean="0"/>
              <a:t>Find total length of the lines used to draw the figure?</a:t>
            </a: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2590800"/>
            <a:ext cx="3505200" cy="190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762000" y="2590800"/>
            <a:ext cx="3505200" cy="1905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762000" y="2590800"/>
            <a:ext cx="3505200" cy="1905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62000" y="2590800"/>
            <a:ext cx="3505200" cy="1905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19600" y="3200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cm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00200" y="4625034"/>
            <a:ext cx="1060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 cm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576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“Know your Angles”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62400" cy="4525963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Strong gusts of wind totally knocked your DSS satellite dish to the ground!</a:t>
            </a:r>
          </a:p>
          <a:p>
            <a:r>
              <a:rPr lang="en-US" dirty="0"/>
              <a:t>The nuts and bolts have loosened. </a:t>
            </a:r>
            <a:r>
              <a:rPr lang="en-US" dirty="0" smtClean="0"/>
              <a:t>You want to know see  </a:t>
            </a:r>
            <a:r>
              <a:rPr lang="en-US" dirty="0" err="1" smtClean="0"/>
              <a:t>nicki</a:t>
            </a:r>
            <a:r>
              <a:rPr lang="en-US" dirty="0" smtClean="0"/>
              <a:t> </a:t>
            </a:r>
            <a:r>
              <a:rPr lang="en-US" dirty="0" err="1" smtClean="0"/>
              <a:t>minaj</a:t>
            </a:r>
            <a:r>
              <a:rPr lang="en-US" dirty="0" smtClean="0"/>
              <a:t> and drake getting married in BET because is it getting aired in the evening </a:t>
            </a:r>
            <a:r>
              <a:rPr lang="en-US" dirty="0"/>
              <a:t>and you can't miss it.</a:t>
            </a:r>
          </a:p>
          <a:p>
            <a:r>
              <a:rPr lang="en-US" dirty="0"/>
              <a:t>You follow instructions , to mount the dish, carefully but you don't understand</a:t>
            </a:r>
          </a:p>
          <a:p>
            <a:r>
              <a:rPr lang="en-US" dirty="0"/>
              <a:t>one part of the 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instructions</a:t>
            </a:r>
            <a:r>
              <a:rPr lang="en-US" dirty="0"/>
              <a:t>.</a:t>
            </a:r>
          </a:p>
          <a:p>
            <a:r>
              <a:rPr lang="en-US" dirty="0" smtClean="0"/>
              <a:t>Position </a:t>
            </a:r>
            <a:r>
              <a:rPr lang="en-US" dirty="0"/>
              <a:t>the dish at an angle of 101 with the horizon.</a:t>
            </a:r>
          </a:p>
          <a:p>
            <a:r>
              <a:rPr lang="en-US" dirty="0"/>
              <a:t>You don't get </a:t>
            </a:r>
            <a:r>
              <a:rPr lang="en-US" dirty="0" smtClean="0"/>
              <a:t>to see </a:t>
            </a:r>
            <a:r>
              <a:rPr lang="en-US" dirty="0" err="1" smtClean="0"/>
              <a:t>nicki</a:t>
            </a:r>
            <a:r>
              <a:rPr lang="en-US" dirty="0" smtClean="0"/>
              <a:t> </a:t>
            </a:r>
            <a:r>
              <a:rPr lang="en-US" dirty="0" err="1" smtClean="0"/>
              <a:t>minaj</a:t>
            </a:r>
            <a:r>
              <a:rPr lang="en-US" dirty="0" smtClean="0"/>
              <a:t> and drake getting </a:t>
            </a:r>
            <a:r>
              <a:rPr lang="en-US" dirty="0" err="1" smtClean="0"/>
              <a:t>married..sniff</a:t>
            </a:r>
            <a:r>
              <a:rPr lang="en-US" dirty="0" smtClean="0"/>
              <a:t> sniff </a:t>
            </a:r>
            <a:r>
              <a:rPr lang="en-US" dirty="0" smtClean="0">
                <a:sym typeface="Wingdings" pitchFamily="2" charset="2"/>
              </a:rPr>
              <a:t> </a:t>
            </a:r>
            <a:r>
              <a:rPr lang="en-US" dirty="0" smtClean="0"/>
              <a:t>if </a:t>
            </a:r>
            <a:r>
              <a:rPr lang="en-US" dirty="0"/>
              <a:t>you don't know your 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angles</a:t>
            </a:r>
            <a:r>
              <a:rPr lang="en-US" dirty="0"/>
              <a:t>.</a:t>
            </a:r>
            <a:endParaRPr lang="en-US" dirty="0"/>
          </a:p>
        </p:txBody>
      </p:sp>
      <p:pic>
        <p:nvPicPr>
          <p:cNvPr id="3074" name="Picture 2" descr="http://www.mixmatters.com/hot/2009/images/Drake-Nicki_Mina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057400"/>
            <a:ext cx="38100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743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5051" y="457200"/>
            <a:ext cx="5715000" cy="50593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Satellites Orbit Earth to transmit information around the world and into outer</a:t>
            </a:r>
          </a:p>
          <a:p>
            <a:pPr marL="0" indent="0">
              <a:buNone/>
            </a:pPr>
            <a:r>
              <a:rPr lang="en-US" sz="2400" dirty="0"/>
              <a:t>space.</a:t>
            </a:r>
          </a:p>
          <a:p>
            <a:pPr marL="0" indent="0">
              <a:buNone/>
            </a:pPr>
            <a:r>
              <a:rPr lang="en-US" sz="2400" dirty="0"/>
              <a:t>Geosynchronous satellites orbit Earth at a distance of </a:t>
            </a:r>
            <a:r>
              <a:rPr lang="en-US" sz="2400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22,000</a:t>
            </a:r>
            <a:r>
              <a:rPr lang="en-US" sz="2400" dirty="0"/>
              <a:t> miles at a</a:t>
            </a:r>
          </a:p>
          <a:p>
            <a:pPr marL="0" indent="0">
              <a:buNone/>
            </a:pPr>
            <a:r>
              <a:rPr lang="en-US" sz="2400" dirty="0"/>
              <a:t>speed of </a:t>
            </a:r>
            <a:r>
              <a:rPr lang="en-US" sz="2400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6,803 mph </a:t>
            </a:r>
            <a:r>
              <a:rPr lang="en-US" sz="2400" dirty="0"/>
              <a:t>in the same direction Earth rotates.</a:t>
            </a:r>
          </a:p>
          <a:p>
            <a:pPr marL="0" indent="0">
              <a:buNone/>
            </a:pPr>
            <a:r>
              <a:rPr lang="en-US" sz="2400" dirty="0"/>
              <a:t>From Earth, the satellite looks like it is at one location in the sky at all times.</a:t>
            </a:r>
          </a:p>
          <a:p>
            <a:pPr marL="0" indent="0">
              <a:buNone/>
            </a:pPr>
            <a:r>
              <a:rPr lang="en-US" sz="2400" dirty="0"/>
              <a:t>Direct TV DBS1, the satellite that transmits </a:t>
            </a:r>
            <a:r>
              <a:rPr lang="en-US" sz="2400" dirty="0" smtClean="0"/>
              <a:t>BET </a:t>
            </a:r>
            <a:r>
              <a:rPr lang="en-US" sz="2400" dirty="0"/>
              <a:t>to your TV in your living</a:t>
            </a:r>
          </a:p>
          <a:p>
            <a:pPr marL="0" indent="0">
              <a:buNone/>
            </a:pPr>
            <a:r>
              <a:rPr lang="en-US" sz="2400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room sits at a certain angle from Earth.</a:t>
            </a:r>
          </a:p>
          <a:p>
            <a:pPr marL="0" indent="0">
              <a:buNone/>
            </a:pPr>
            <a:r>
              <a:rPr lang="en-US" sz="2400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It's important to know what angles are!</a:t>
            </a:r>
            <a:endParaRPr lang="en-US" sz="2400" dirty="0">
              <a:solidFill>
                <a:srgbClr xmlns:mc="http://schemas.openxmlformats.org/markup-compatibility/2006" xmlns:a14="http://schemas.microsoft.com/office/drawing/2010/main" val="FF0000" mc:Ignorable=""/>
              </a:solidFill>
            </a:endParaRPr>
          </a:p>
        </p:txBody>
      </p:sp>
      <p:pic>
        <p:nvPicPr>
          <p:cNvPr id="4098" name="Picture 2" descr="http://static.howstuffworks.com/gif/satellite-rad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81200"/>
            <a:ext cx="2857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383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28650"/>
            <a:ext cx="6934200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9126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76400"/>
            <a:ext cx="844934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7643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06" name="Group 2"/>
          <p:cNvGraphicFramePr>
            <a:graphicFrameLocks noGrp="1"/>
          </p:cNvGraphicFramePr>
          <p:nvPr/>
        </p:nvGraphicFramePr>
        <p:xfrm>
          <a:off x="228600" y="304800"/>
          <a:ext cx="8686800" cy="381000"/>
        </p:xfrm>
        <a:graphic>
          <a:graphicData uri="http://schemas.openxmlformats.org/drawingml/2006/table">
            <a:tbl>
              <a:tblPr/>
              <a:tblGrid>
                <a:gridCol w="2171700"/>
                <a:gridCol w="2171700"/>
                <a:gridCol w="2171700"/>
                <a:gridCol w="21717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hlinkClick r:id="" action="ppaction://noaction"/>
                        </a:rPr>
                        <a:t>Introduction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Instruction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hlinkClick r:id="" action="ppaction://noaction"/>
                        </a:rPr>
                        <a:t>Examples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hlinkClick r:id="" action="ppaction://noaction"/>
                        </a:rPr>
                        <a:t>Practice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118" name="Text Box 14"/>
          <p:cNvSpPr txBox="1">
            <a:spLocks noChangeArrowheads="1"/>
          </p:cNvSpPr>
          <p:nvPr/>
        </p:nvSpPr>
        <p:spPr bwMode="auto">
          <a:xfrm>
            <a:off x="609600" y="1676400"/>
            <a:ext cx="3962400" cy="4745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dirty="0">
                <a:latin typeface="Verdana" pitchFamily="34" charset="0"/>
              </a:rPr>
              <a:t>An </a:t>
            </a:r>
            <a:r>
              <a:rPr lang="en-US" dirty="0">
                <a:solidFill>
                  <a:schemeClr val="accent2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C0C0C0" mc:Ignorable=""/>
                  </a:outerShdw>
                </a:effectLst>
                <a:latin typeface="Verdana" pitchFamily="34" charset="0"/>
              </a:rPr>
              <a:t>angle</a:t>
            </a:r>
            <a:r>
              <a:rPr lang="en-US" dirty="0">
                <a:latin typeface="Verdana" pitchFamily="34" charset="0"/>
              </a:rPr>
              <a:t> is a figure formed by two rays with a common endpoint</a:t>
            </a:r>
            <a:r>
              <a:rPr lang="en-US" dirty="0" smtClean="0">
                <a:latin typeface="Verdana" pitchFamily="34" charset="0"/>
              </a:rPr>
              <a:t>.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endParaRPr lang="en-US" dirty="0">
              <a:latin typeface="Verdana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US" dirty="0">
              <a:latin typeface="Verdana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dirty="0">
                <a:latin typeface="Verdana" pitchFamily="34" charset="0"/>
              </a:rPr>
              <a:t>The common endpoint is the </a:t>
            </a:r>
            <a:r>
              <a:rPr lang="en-US" dirty="0">
                <a:solidFill>
                  <a:schemeClr val="accent2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C0C0C0" mc:Ignorable=""/>
                  </a:outerShdw>
                </a:effectLst>
                <a:latin typeface="Verdana" pitchFamily="34" charset="0"/>
              </a:rPr>
              <a:t>vertex of the angle</a:t>
            </a:r>
            <a:r>
              <a:rPr lang="en-US" dirty="0">
                <a:latin typeface="Verdana" pitchFamily="34" charset="0"/>
              </a:rPr>
              <a:t>.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dirty="0">
                <a:latin typeface="Verdana" pitchFamily="34" charset="0"/>
              </a:rPr>
              <a:t>The rays are the </a:t>
            </a:r>
            <a:r>
              <a:rPr lang="en-US" dirty="0">
                <a:solidFill>
                  <a:schemeClr val="accent2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C0C0C0" mc:Ignorable=""/>
                  </a:outerShdw>
                </a:effectLst>
                <a:latin typeface="Verdana" pitchFamily="34" charset="0"/>
              </a:rPr>
              <a:t>sides of the angle</a:t>
            </a:r>
            <a:r>
              <a:rPr lang="en-US" dirty="0" smtClean="0">
                <a:latin typeface="Verdana" pitchFamily="34" charset="0"/>
              </a:rPr>
              <a:t>.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endParaRPr lang="en-US" dirty="0">
              <a:latin typeface="Verdana" pitchFamily="34" charset="0"/>
            </a:endParaRPr>
          </a:p>
          <a:p>
            <a:pPr>
              <a:spcBef>
                <a:spcPct val="20000"/>
              </a:spcBef>
              <a:defRPr/>
            </a:pPr>
            <a:endParaRPr lang="en-US" dirty="0">
              <a:latin typeface="Verdana" pitchFamily="34" charset="0"/>
            </a:endParaRP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en-US" dirty="0">
                <a:latin typeface="Verdana" pitchFamily="34" charset="0"/>
              </a:rPr>
              <a:t>Angles are formed when lines, rays, or line segments intersect.</a:t>
            </a:r>
          </a:p>
          <a:p>
            <a:pPr>
              <a:spcBef>
                <a:spcPct val="20000"/>
              </a:spcBef>
              <a:buFontTx/>
              <a:buChar char="•"/>
              <a:defRPr/>
            </a:pPr>
            <a:endParaRPr lang="en-US" sz="3600" dirty="0">
              <a:latin typeface="Verdana" pitchFamily="34" charset="0"/>
            </a:endParaRPr>
          </a:p>
        </p:txBody>
      </p:sp>
      <p:sp>
        <p:nvSpPr>
          <p:cNvPr id="32783" name="Rectangle 15"/>
          <p:cNvSpPr>
            <a:spLocks noChangeArrowheads="1"/>
          </p:cNvSpPr>
          <p:nvPr/>
        </p:nvSpPr>
        <p:spPr bwMode="auto">
          <a:xfrm>
            <a:off x="457200" y="1600200"/>
            <a:ext cx="4191000" cy="4800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7086600" y="4648200"/>
            <a:ext cx="1600200" cy="609600"/>
          </a:xfrm>
          <a:prstGeom prst="rect">
            <a:avLst/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7086600" y="4648200"/>
            <a:ext cx="15240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sz="1400" b="1">
                <a:latin typeface="Verdana" pitchFamily="34" charset="0"/>
              </a:rPr>
              <a:t>This is page </a:t>
            </a:r>
          </a:p>
          <a:p>
            <a:pPr algn="ctr" eaLnBrk="1" hangingPunct="1"/>
            <a:r>
              <a:rPr lang="en-US" sz="1400" b="1">
                <a:latin typeface="Verdana" pitchFamily="34" charset="0"/>
              </a:rPr>
              <a:t>11 of 22</a:t>
            </a:r>
          </a:p>
        </p:txBody>
      </p:sp>
      <p:sp>
        <p:nvSpPr>
          <p:cNvPr id="32786" name="Rectangle 18"/>
          <p:cNvSpPr>
            <a:spLocks noChangeArrowheads="1"/>
          </p:cNvSpPr>
          <p:nvPr/>
        </p:nvSpPr>
        <p:spPr bwMode="auto">
          <a:xfrm>
            <a:off x="5105400" y="1524000"/>
            <a:ext cx="3581400" cy="289560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87" name="Rectangle 20"/>
          <p:cNvSpPr>
            <a:spLocks noChangeArrowheads="1"/>
          </p:cNvSpPr>
          <p:nvPr/>
        </p:nvSpPr>
        <p:spPr bwMode="auto">
          <a:xfrm>
            <a:off x="5105400" y="4648200"/>
            <a:ext cx="16002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88" name="Text Box 21"/>
          <p:cNvSpPr txBox="1">
            <a:spLocks noChangeArrowheads="1"/>
          </p:cNvSpPr>
          <p:nvPr/>
        </p:nvSpPr>
        <p:spPr bwMode="auto">
          <a:xfrm>
            <a:off x="5251450" y="4724400"/>
            <a:ext cx="3206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>
                <a:latin typeface="Verdana" pitchFamily="34" charset="0"/>
              </a:rPr>
              <a:t>Page list</a:t>
            </a:r>
          </a:p>
        </p:txBody>
      </p:sp>
      <p:sp>
        <p:nvSpPr>
          <p:cNvPr id="32789" name="Rectangle 22"/>
          <p:cNvSpPr>
            <a:spLocks noChangeArrowheads="1"/>
          </p:cNvSpPr>
          <p:nvPr/>
        </p:nvSpPr>
        <p:spPr bwMode="auto">
          <a:xfrm>
            <a:off x="5111750" y="5486400"/>
            <a:ext cx="16002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90" name="Text Box 23"/>
          <p:cNvSpPr txBox="1">
            <a:spLocks noChangeArrowheads="1"/>
          </p:cNvSpPr>
          <p:nvPr/>
        </p:nvSpPr>
        <p:spPr bwMode="auto">
          <a:xfrm>
            <a:off x="5480050" y="5562600"/>
            <a:ext cx="3206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>
                <a:latin typeface="Verdana" pitchFamily="34" charset="0"/>
                <a:hlinkClick r:id="" action="ppaction://noaction"/>
              </a:rPr>
              <a:t>Last</a:t>
            </a:r>
            <a:endParaRPr lang="en-US">
              <a:latin typeface="Verdana" pitchFamily="34" charset="0"/>
            </a:endParaRPr>
          </a:p>
        </p:txBody>
      </p:sp>
      <p:sp>
        <p:nvSpPr>
          <p:cNvPr id="32791" name="Rectangle 24"/>
          <p:cNvSpPr>
            <a:spLocks noChangeArrowheads="1"/>
          </p:cNvSpPr>
          <p:nvPr/>
        </p:nvSpPr>
        <p:spPr bwMode="auto">
          <a:xfrm>
            <a:off x="7086600" y="5486400"/>
            <a:ext cx="16002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92" name="Text Box 25"/>
          <p:cNvSpPr txBox="1">
            <a:spLocks noChangeArrowheads="1"/>
          </p:cNvSpPr>
          <p:nvPr/>
        </p:nvSpPr>
        <p:spPr bwMode="auto">
          <a:xfrm>
            <a:off x="7391400" y="5562600"/>
            <a:ext cx="3206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>
                <a:latin typeface="Verdana" pitchFamily="34" charset="0"/>
                <a:hlinkClick r:id="" action="ppaction://noaction"/>
              </a:rPr>
              <a:t>Next</a:t>
            </a:r>
            <a:endParaRPr lang="en-US">
              <a:latin typeface="Verdana" pitchFamily="34" charset="0"/>
            </a:endParaRPr>
          </a:p>
        </p:txBody>
      </p:sp>
      <p:pic>
        <p:nvPicPr>
          <p:cNvPr id="32793" name="Picture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447800"/>
            <a:ext cx="203835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xmlns:mc="http://schemas.openxmlformats.org/markup-compatibility/2006" val="777777" mc:Ignorable="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6622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042" name="Group 2"/>
          <p:cNvGraphicFramePr>
            <a:graphicFrameLocks noGrp="1"/>
          </p:cNvGraphicFramePr>
          <p:nvPr/>
        </p:nvGraphicFramePr>
        <p:xfrm>
          <a:off x="228600" y="304800"/>
          <a:ext cx="8686800" cy="381000"/>
        </p:xfrm>
        <a:graphic>
          <a:graphicData uri="http://schemas.openxmlformats.org/drawingml/2006/table">
            <a:tbl>
              <a:tblPr/>
              <a:tblGrid>
                <a:gridCol w="2171700"/>
                <a:gridCol w="2171700"/>
                <a:gridCol w="2171700"/>
                <a:gridCol w="21717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hlinkClick r:id="" action="ppaction://noaction"/>
                        </a:rPr>
                        <a:t>Introduction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Instruction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hlinkClick r:id="" action="ppaction://noaction"/>
                        </a:rPr>
                        <a:t>Examples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hlinkClick r:id="" action="ppaction://noaction"/>
                        </a:rPr>
                        <a:t>Practice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7054" name="Text Box 14"/>
          <p:cNvSpPr txBox="1">
            <a:spLocks noChangeArrowheads="1"/>
          </p:cNvSpPr>
          <p:nvPr/>
        </p:nvSpPr>
        <p:spPr bwMode="auto">
          <a:xfrm>
            <a:off x="457200" y="1585913"/>
            <a:ext cx="4114800" cy="437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dirty="0">
                <a:latin typeface="Verdana" pitchFamily="34" charset="0"/>
              </a:rPr>
              <a:t>An angle is named using three points.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dirty="0">
                <a:latin typeface="Verdana" pitchFamily="34" charset="0"/>
              </a:rPr>
              <a:t>The vertex must be the middle point of the name.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dirty="0">
                <a:latin typeface="Verdana" pitchFamily="34" charset="0"/>
              </a:rPr>
              <a:t>Write </a:t>
            </a:r>
            <a:r>
              <a:rPr lang="en-US" dirty="0" smtClean="0">
                <a:latin typeface="Verdana" pitchFamily="34" charset="0"/>
                <a:sym typeface="Symbol" pitchFamily="18" charset="2"/>
              </a:rPr>
              <a:t>TSR </a:t>
            </a:r>
            <a:r>
              <a:rPr lang="en-US" dirty="0">
                <a:latin typeface="Verdana" pitchFamily="34" charset="0"/>
                <a:sym typeface="Symbol" pitchFamily="18" charset="2"/>
              </a:rPr>
              <a:t>or 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Verdana" pitchFamily="34" charset="0"/>
                <a:sym typeface="Symbol" pitchFamily="18" charset="2"/>
              </a:rPr>
              <a:t>TRS</a:t>
            </a:r>
            <a:r>
              <a:rPr lang="en-US" dirty="0">
                <a:latin typeface="Verdana" pitchFamily="34" charset="0"/>
                <a:sym typeface="Symbol" pitchFamily="18" charset="2"/>
              </a:rPr>
              <a:t>.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en-US" dirty="0">
                <a:latin typeface="Verdana" pitchFamily="34" charset="0"/>
                <a:sym typeface="Symbol" pitchFamily="18" charset="2"/>
              </a:rPr>
              <a:t>Say “angle </a:t>
            </a:r>
            <a:r>
              <a:rPr lang="en-US" dirty="0" smtClean="0">
                <a:latin typeface="Verdana" pitchFamily="34" charset="0"/>
                <a:sym typeface="Symbol" pitchFamily="18" charset="2"/>
              </a:rPr>
              <a:t>TSR” </a:t>
            </a:r>
            <a:r>
              <a:rPr lang="en-US" dirty="0">
                <a:latin typeface="Verdana" pitchFamily="34" charset="0"/>
                <a:sym typeface="Symbol" pitchFamily="18" charset="2"/>
              </a:rPr>
              <a:t>or “angle </a:t>
            </a:r>
            <a:r>
              <a:rPr lang="en-US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latin typeface="Verdana" pitchFamily="34" charset="0"/>
                <a:sym typeface="Symbol" pitchFamily="18" charset="2"/>
              </a:rPr>
              <a:t>T R S</a:t>
            </a:r>
            <a:r>
              <a:rPr lang="en-US" dirty="0">
                <a:latin typeface="Verdana" pitchFamily="34" charset="0"/>
                <a:sym typeface="Symbol" pitchFamily="18" charset="2"/>
              </a:rPr>
              <a:t>.”</a:t>
            </a:r>
          </a:p>
          <a:p>
            <a:pPr eaLnBrk="1" hangingPunct="1">
              <a:spcBef>
                <a:spcPct val="20000"/>
              </a:spcBef>
            </a:pPr>
            <a:r>
              <a:rPr lang="en-US" dirty="0" smtClean="0">
                <a:latin typeface="Verdana" pitchFamily="34" charset="0"/>
                <a:sym typeface="Symbol" pitchFamily="18" charset="2"/>
              </a:rPr>
              <a:t>.</a:t>
            </a:r>
            <a:endParaRPr lang="en-US" dirty="0">
              <a:latin typeface="Verdana" pitchFamily="34" charset="0"/>
              <a:sym typeface="Symbol" pitchFamily="18" charset="2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en-US" sz="3600" dirty="0">
              <a:latin typeface="Verdana" pitchFamily="34" charset="0"/>
            </a:endParaRPr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457200" y="1600200"/>
            <a:ext cx="4191000" cy="4800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7086600" y="4648200"/>
            <a:ext cx="1600200" cy="609600"/>
          </a:xfrm>
          <a:prstGeom prst="rect">
            <a:avLst/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7086600" y="4648200"/>
            <a:ext cx="15240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sz="1400" b="1">
                <a:latin typeface="Verdana" pitchFamily="34" charset="0"/>
              </a:rPr>
              <a:t>This is page </a:t>
            </a:r>
          </a:p>
          <a:p>
            <a:pPr algn="ctr" eaLnBrk="1" hangingPunct="1"/>
            <a:r>
              <a:rPr lang="en-US" sz="1400" b="1">
                <a:latin typeface="Verdana" pitchFamily="34" charset="0"/>
              </a:rPr>
              <a:t>13 of 22</a:t>
            </a:r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5105400" y="1524000"/>
            <a:ext cx="3581400" cy="2895600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35" name="Rectangle 20"/>
          <p:cNvSpPr>
            <a:spLocks noChangeArrowheads="1"/>
          </p:cNvSpPr>
          <p:nvPr/>
        </p:nvSpPr>
        <p:spPr bwMode="auto">
          <a:xfrm>
            <a:off x="5105400" y="4648200"/>
            <a:ext cx="16002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36" name="Text Box 21"/>
          <p:cNvSpPr txBox="1">
            <a:spLocks noChangeArrowheads="1"/>
          </p:cNvSpPr>
          <p:nvPr/>
        </p:nvSpPr>
        <p:spPr bwMode="auto">
          <a:xfrm>
            <a:off x="5251450" y="4724400"/>
            <a:ext cx="3206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>
                <a:latin typeface="Verdana" pitchFamily="34" charset="0"/>
              </a:rPr>
              <a:t>Page list</a:t>
            </a:r>
          </a:p>
        </p:txBody>
      </p:sp>
      <p:sp>
        <p:nvSpPr>
          <p:cNvPr id="34837" name="Rectangle 22"/>
          <p:cNvSpPr>
            <a:spLocks noChangeArrowheads="1"/>
          </p:cNvSpPr>
          <p:nvPr/>
        </p:nvSpPr>
        <p:spPr bwMode="auto">
          <a:xfrm>
            <a:off x="5111750" y="5486400"/>
            <a:ext cx="16002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38" name="Text Box 23"/>
          <p:cNvSpPr txBox="1">
            <a:spLocks noChangeArrowheads="1"/>
          </p:cNvSpPr>
          <p:nvPr/>
        </p:nvSpPr>
        <p:spPr bwMode="auto">
          <a:xfrm>
            <a:off x="5480050" y="5562600"/>
            <a:ext cx="3206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>
                <a:latin typeface="Verdana" pitchFamily="34" charset="0"/>
                <a:hlinkClick r:id="" action="ppaction://noaction"/>
              </a:rPr>
              <a:t>Last</a:t>
            </a:r>
            <a:endParaRPr lang="en-US">
              <a:latin typeface="Verdana" pitchFamily="34" charset="0"/>
            </a:endParaRPr>
          </a:p>
        </p:txBody>
      </p:sp>
      <p:sp>
        <p:nvSpPr>
          <p:cNvPr id="34839" name="Rectangle 24"/>
          <p:cNvSpPr>
            <a:spLocks noChangeArrowheads="1"/>
          </p:cNvSpPr>
          <p:nvPr/>
        </p:nvSpPr>
        <p:spPr bwMode="auto">
          <a:xfrm>
            <a:off x="7086600" y="5486400"/>
            <a:ext cx="16002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40" name="Text Box 25"/>
          <p:cNvSpPr txBox="1">
            <a:spLocks noChangeArrowheads="1"/>
          </p:cNvSpPr>
          <p:nvPr/>
        </p:nvSpPr>
        <p:spPr bwMode="auto">
          <a:xfrm>
            <a:off x="7391400" y="5562600"/>
            <a:ext cx="3206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>
                <a:latin typeface="Verdana" pitchFamily="34" charset="0"/>
                <a:hlinkClick r:id="" action="ppaction://noaction"/>
              </a:rPr>
              <a:t>Next</a:t>
            </a:r>
            <a:endParaRPr lang="en-US">
              <a:latin typeface="Verdana" pitchFamily="34" charset="0"/>
            </a:endParaRPr>
          </a:p>
        </p:txBody>
      </p:sp>
      <p:pic>
        <p:nvPicPr>
          <p:cNvPr id="34841" name="Picture 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600200"/>
            <a:ext cx="2278063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xmlns:mc="http://schemas.openxmlformats.org/markup-compatibility/2006" val="777777" mc:Ignorable="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5393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5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444</Words>
  <Application>Microsoft Office PowerPoint</Application>
  <PresentationFormat>On-screen Show (4:3)</PresentationFormat>
  <Paragraphs>79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Do First!</vt:lpstr>
      <vt:lpstr>PowerPoint Presentation</vt:lpstr>
      <vt:lpstr>PowerPoint Presentation</vt:lpstr>
      <vt:lpstr>“Know your Angles”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First!</dc:title>
  <dc:creator>Kansakar</dc:creator>
  <cp:lastModifiedBy>Kansakar</cp:lastModifiedBy>
  <cp:revision>10</cp:revision>
  <dcterms:created xsi:type="dcterms:W3CDTF">2010-08-29T14:05:42Z</dcterms:created>
  <dcterms:modified xsi:type="dcterms:W3CDTF">2010-08-31T00:01:49Z</dcterms:modified>
</cp:coreProperties>
</file>