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5" r:id="rId3"/>
    <p:sldId id="266" r:id="rId4"/>
    <p:sldId id="257" r:id="rId5"/>
    <p:sldId id="258" r:id="rId6"/>
    <p:sldId id="259" r:id="rId7"/>
    <p:sldId id="267" r:id="rId8"/>
    <p:sldId id="268" r:id="rId9"/>
    <p:sldId id="269" r:id="rId10"/>
    <p:sldId id="260" r:id="rId11"/>
    <p:sldId id="261" r:id="rId12"/>
    <p:sldId id="270" r:id="rId13"/>
    <p:sldId id="262" r:id="rId14"/>
    <p:sldId id="263" r:id="rId15"/>
    <p:sldId id="271" r:id="rId16"/>
    <p:sldId id="272" r:id="rId17"/>
    <p:sldId id="273" r:id="rId18"/>
    <p:sldId id="274" r:id="rId19"/>
    <p:sldId id="279" r:id="rId20"/>
    <p:sldId id="280" r:id="rId21"/>
    <p:sldId id="281" r:id="rId22"/>
    <p:sldId id="282" r:id="rId23"/>
    <p:sldId id="284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A41D7B-2E64-45E1-B25F-1797C75E250E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ADDD9-9802-4266-A40B-68BFBF8ACE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5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063322-4E43-4772-B711-22615CB1CCA1}" type="slidenum">
              <a:rPr lang="en-US"/>
              <a:pPr/>
              <a:t>13</a:t>
            </a:fld>
            <a:endParaRPr lang="en-US"/>
          </a:p>
        </p:txBody>
      </p:sp>
      <p:sp>
        <p:nvSpPr>
          <p:cNvPr id="57345" name="Rectangle 1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734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16100" algn="l"/>
                <a:tab pos="2273300" algn="l"/>
                <a:tab pos="2730500" algn="l"/>
                <a:tab pos="3187700" algn="l"/>
                <a:tab pos="3644900" algn="l"/>
                <a:tab pos="4102100" algn="l"/>
                <a:tab pos="4546600" algn="l"/>
                <a:tab pos="5003800" algn="l"/>
                <a:tab pos="5461000" algn="l"/>
              </a:tabLst>
            </a:pPr>
            <a:r>
              <a:rPr lang="en-US" sz="2200">
                <a:latin typeface="Lucida Grande" pitchFamily="64" charset="0"/>
                <a:ea typeface="Lucida Grande" pitchFamily="64" charset="0"/>
                <a:cs typeface="Lucida Grande" pitchFamily="64" charset="0"/>
                <a:sym typeface="Lucida Grande" pitchFamily="64" charset="0"/>
              </a:rPr>
              <a:t>Ask them for the other angle pairs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4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3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2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5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24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103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9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2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90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284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8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82632-7E92-44CB-8439-6AAD20A9CAB0}" type="datetimeFigureOut">
              <a:rPr lang="en-US" smtClean="0"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FFB9D-BE8A-4B59-9B7A-B23FE0B3D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47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First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1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5" name="Group 1"/>
          <p:cNvGrpSpPr>
            <a:grpSpLocks/>
          </p:cNvGrpSpPr>
          <p:nvPr/>
        </p:nvGrpSpPr>
        <p:grpSpPr bwMode="auto">
          <a:xfrm>
            <a:off x="1410891" y="4134445"/>
            <a:ext cx="6965156" cy="1134070"/>
            <a:chOff x="0" y="0"/>
            <a:chExt cx="6240" cy="1016"/>
          </a:xfrm>
        </p:grpSpPr>
        <p:sp>
          <p:nvSpPr>
            <p:cNvPr id="52226" name="Rectangle 2"/>
            <p:cNvSpPr>
              <a:spLocks/>
            </p:cNvSpPr>
            <p:nvPr/>
          </p:nvSpPr>
          <p:spPr bwMode="auto">
            <a:xfrm>
              <a:off x="80" y="64"/>
              <a:ext cx="4312" cy="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0800" tIns="50800" rIns="50800" bIns="50800"/>
            <a:lstStyle/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Conjecture 4: Triangle Sum Conjecture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endParaRPr lang="en-US" sz="17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The sum of the angles of a triangle is 180°.</a:t>
              </a:r>
            </a:p>
          </p:txBody>
        </p:sp>
        <p:sp>
          <p:nvSpPr>
            <p:cNvPr id="52227" name="Rectangle 3"/>
            <p:cNvSpPr>
              <a:spLocks/>
            </p:cNvSpPr>
            <p:nvPr/>
          </p:nvSpPr>
          <p:spPr bwMode="auto">
            <a:xfrm>
              <a:off x="0" y="0"/>
              <a:ext cx="6240" cy="1016"/>
            </a:xfrm>
            <a:prstGeom prst="rect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4C6F15" mc:Ignorable="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2228" name="Rectangle 4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2.	Angle Relationships</a:t>
            </a:r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6929438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Rectangle 6"/>
          <p:cNvSpPr>
            <a:spLocks/>
          </p:cNvSpPr>
          <p:nvPr/>
        </p:nvSpPr>
        <p:spPr bwMode="auto">
          <a:xfrm>
            <a:off x="5402461" y="4768453"/>
            <a:ext cx="437555" cy="26789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5223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5.	Angle Relationships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6929438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299" name="Group 3"/>
          <p:cNvGrpSpPr>
            <a:grpSpLocks/>
          </p:cNvGrpSpPr>
          <p:nvPr/>
        </p:nvGrpSpPr>
        <p:grpSpPr bwMode="auto">
          <a:xfrm>
            <a:off x="4232672" y="5339953"/>
            <a:ext cx="1321594" cy="723305"/>
            <a:chOff x="0" y="0"/>
            <a:chExt cx="1184" cy="648"/>
          </a:xfrm>
        </p:grpSpPr>
        <p:sp>
          <p:nvSpPr>
            <p:cNvPr id="55300" name="Rectangle 4"/>
            <p:cNvSpPr>
              <a:spLocks/>
            </p:cNvSpPr>
            <p:nvPr/>
          </p:nvSpPr>
          <p:spPr bwMode="auto">
            <a:xfrm>
              <a:off x="264" y="0"/>
              <a:ext cx="920" cy="184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0000" mc:Ignorable="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01" name="Rectangle 5"/>
            <p:cNvSpPr>
              <a:spLocks/>
            </p:cNvSpPr>
            <p:nvPr/>
          </p:nvSpPr>
          <p:spPr bwMode="auto">
            <a:xfrm>
              <a:off x="256" y="232"/>
              <a:ext cx="920" cy="184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0000" mc:Ignorable="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302" name="Rectangle 6"/>
            <p:cNvSpPr>
              <a:spLocks/>
            </p:cNvSpPr>
            <p:nvPr/>
          </p:nvSpPr>
          <p:spPr bwMode="auto">
            <a:xfrm>
              <a:off x="0" y="464"/>
              <a:ext cx="920" cy="184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0000" mc:Ignorable="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5303" name="Group 7"/>
          <p:cNvGrpSpPr>
            <a:grpSpLocks/>
          </p:cNvGrpSpPr>
          <p:nvPr/>
        </p:nvGrpSpPr>
        <p:grpSpPr bwMode="auto">
          <a:xfrm>
            <a:off x="1410891" y="4134445"/>
            <a:ext cx="6965156" cy="2214563"/>
            <a:chOff x="0" y="0"/>
            <a:chExt cx="6240" cy="1984"/>
          </a:xfrm>
        </p:grpSpPr>
        <p:sp>
          <p:nvSpPr>
            <p:cNvPr id="55304" name="Rectangle 8"/>
            <p:cNvSpPr>
              <a:spLocks/>
            </p:cNvSpPr>
            <p:nvPr/>
          </p:nvSpPr>
          <p:spPr bwMode="auto">
            <a:xfrm>
              <a:off x="80" y="64"/>
              <a:ext cx="5360" cy="1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0800" tIns="50800" rIns="50800" bIns="50800"/>
            <a:lstStyle/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Conjecture 5: Parallel Line Conjecture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endParaRPr lang="en-US" sz="17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If two parallel lines are cut by a transversal then: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endParaRPr lang="en-US" sz="17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alternate interior angles are congruent,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alternate exterior angles are congruent, and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corresponding angles are congruent.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  <a:tab pos="933119" algn="l"/>
                  <a:tab pos="5179035" algn="l"/>
                  <a:tab pos="283507" algn="l"/>
                  <a:tab pos="504509" algn="l"/>
                </a:tabLst>
              </a:pPr>
              <a:endParaRPr lang="en-US" sz="14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</p:txBody>
        </p:sp>
        <p:sp>
          <p:nvSpPr>
            <p:cNvPr id="55305" name="Rectangle 9"/>
            <p:cNvSpPr>
              <a:spLocks/>
            </p:cNvSpPr>
            <p:nvPr/>
          </p:nvSpPr>
          <p:spPr bwMode="auto">
            <a:xfrm>
              <a:off x="0" y="0"/>
              <a:ext cx="6240" cy="1880"/>
            </a:xfrm>
            <a:prstGeom prst="rect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4C6F15" mc:Ignorable="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449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arall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3448050"/>
            <a:ext cx="87058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9"/>
          <p:cNvSpPr txBox="1">
            <a:spLocks noChangeArrowheads="1"/>
          </p:cNvSpPr>
          <p:nvPr/>
        </p:nvSpPr>
        <p:spPr bwMode="auto">
          <a:xfrm>
            <a:off x="923925" y="1195388"/>
            <a:ext cx="7431088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/>
              <a:t>If two lines are intersected by a transversal and any of the angle pairs shown below are congruent, then the lines are parallel. This fact is used in the construction of </a:t>
            </a:r>
            <a:r>
              <a:rPr lang="en-US" altLang="en-US" sz="2800" i="1"/>
              <a:t>parallel lines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3101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5.	Angle Relationships</a:t>
            </a:r>
          </a:p>
        </p:txBody>
      </p:sp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5587752" y="2741414"/>
            <a:ext cx="3157761" cy="1143000"/>
            <a:chOff x="0" y="0"/>
            <a:chExt cx="2829" cy="1024"/>
          </a:xfrm>
        </p:grpSpPr>
        <p:sp>
          <p:nvSpPr>
            <p:cNvPr id="56323" name="Line 3"/>
            <p:cNvSpPr>
              <a:spLocks noChangeShapeType="1"/>
            </p:cNvSpPr>
            <p:nvPr/>
          </p:nvSpPr>
          <p:spPr bwMode="auto">
            <a:xfrm>
              <a:off x="0" y="0"/>
              <a:ext cx="282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24" name="Line 4"/>
            <p:cNvSpPr>
              <a:spLocks noChangeShapeType="1"/>
            </p:cNvSpPr>
            <p:nvPr/>
          </p:nvSpPr>
          <p:spPr bwMode="auto">
            <a:xfrm>
              <a:off x="0" y="1024"/>
              <a:ext cx="266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25" name="Line 5"/>
          <p:cNvSpPr>
            <a:spLocks noChangeShapeType="1"/>
          </p:cNvSpPr>
          <p:nvPr/>
        </p:nvSpPr>
        <p:spPr bwMode="auto">
          <a:xfrm flipH="1">
            <a:off x="6858000" y="2009180"/>
            <a:ext cx="833810" cy="2674441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4291" tIns="32146" rIns="64291" bIns="32146"/>
          <a:lstStyle/>
          <a:p>
            <a:endParaRPr lang="en-US"/>
          </a:p>
        </p:txBody>
      </p:sp>
      <p:grpSp>
        <p:nvGrpSpPr>
          <p:cNvPr id="56326" name="Group 6"/>
          <p:cNvGrpSpPr>
            <a:grpSpLocks/>
          </p:cNvGrpSpPr>
          <p:nvPr/>
        </p:nvGrpSpPr>
        <p:grpSpPr bwMode="auto">
          <a:xfrm>
            <a:off x="6125766" y="2652117"/>
            <a:ext cx="482203" cy="1312664"/>
            <a:chOff x="0" y="0"/>
            <a:chExt cx="431" cy="1176"/>
          </a:xfrm>
        </p:grpSpPr>
        <p:sp>
          <p:nvSpPr>
            <p:cNvPr id="56327" name="Line 7"/>
            <p:cNvSpPr>
              <a:spLocks noChangeShapeType="1"/>
            </p:cNvSpPr>
            <p:nvPr/>
          </p:nvSpPr>
          <p:spPr bwMode="auto">
            <a:xfrm>
              <a:off x="308" y="0"/>
              <a:ext cx="123" cy="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28" name="Line 8"/>
            <p:cNvSpPr>
              <a:spLocks noChangeShapeType="1"/>
            </p:cNvSpPr>
            <p:nvPr/>
          </p:nvSpPr>
          <p:spPr bwMode="auto">
            <a:xfrm rot="10800000" flipH="1">
              <a:off x="308" y="71"/>
              <a:ext cx="123" cy="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29" name="Line 9"/>
            <p:cNvSpPr>
              <a:spLocks noChangeShapeType="1"/>
            </p:cNvSpPr>
            <p:nvPr/>
          </p:nvSpPr>
          <p:spPr bwMode="auto">
            <a:xfrm>
              <a:off x="0" y="1022"/>
              <a:ext cx="123" cy="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30" name="Line 10"/>
            <p:cNvSpPr>
              <a:spLocks noChangeShapeType="1"/>
            </p:cNvSpPr>
            <p:nvPr/>
          </p:nvSpPr>
          <p:spPr bwMode="auto">
            <a:xfrm rot="10800000" flipH="1">
              <a:off x="0" y="1094"/>
              <a:ext cx="123" cy="8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31" name="Rectangle 11"/>
          <p:cNvSpPr>
            <a:spLocks/>
          </p:cNvSpPr>
          <p:nvPr/>
        </p:nvSpPr>
        <p:spPr bwMode="auto">
          <a:xfrm>
            <a:off x="7219653" y="2375297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1</a:t>
            </a:r>
          </a:p>
        </p:txBody>
      </p:sp>
      <p:sp>
        <p:nvSpPr>
          <p:cNvPr id="56332" name="Rectangle 12"/>
          <p:cNvSpPr>
            <a:spLocks/>
          </p:cNvSpPr>
          <p:nvPr/>
        </p:nvSpPr>
        <p:spPr bwMode="auto">
          <a:xfrm>
            <a:off x="7648278" y="2375297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2</a:t>
            </a:r>
          </a:p>
        </p:txBody>
      </p:sp>
      <p:sp>
        <p:nvSpPr>
          <p:cNvPr id="56333" name="Rectangle 13"/>
          <p:cNvSpPr>
            <a:spLocks/>
          </p:cNvSpPr>
          <p:nvPr/>
        </p:nvSpPr>
        <p:spPr bwMode="auto">
          <a:xfrm>
            <a:off x="7112496" y="2750344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3</a:t>
            </a:r>
          </a:p>
        </p:txBody>
      </p:sp>
      <p:sp>
        <p:nvSpPr>
          <p:cNvPr id="56334" name="Rectangle 14"/>
          <p:cNvSpPr>
            <a:spLocks/>
          </p:cNvSpPr>
          <p:nvPr/>
        </p:nvSpPr>
        <p:spPr bwMode="auto">
          <a:xfrm>
            <a:off x="7541121" y="2750344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4</a:t>
            </a:r>
          </a:p>
        </p:txBody>
      </p:sp>
      <p:sp>
        <p:nvSpPr>
          <p:cNvPr id="56335" name="Rectangle 15"/>
          <p:cNvSpPr>
            <a:spLocks/>
          </p:cNvSpPr>
          <p:nvPr/>
        </p:nvSpPr>
        <p:spPr bwMode="auto">
          <a:xfrm>
            <a:off x="6862465" y="3536156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5</a:t>
            </a:r>
          </a:p>
        </p:txBody>
      </p:sp>
      <p:sp>
        <p:nvSpPr>
          <p:cNvPr id="56336" name="Rectangle 16"/>
          <p:cNvSpPr>
            <a:spLocks/>
          </p:cNvSpPr>
          <p:nvPr/>
        </p:nvSpPr>
        <p:spPr bwMode="auto">
          <a:xfrm>
            <a:off x="7300020" y="3536156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6</a:t>
            </a:r>
          </a:p>
        </p:txBody>
      </p:sp>
      <p:sp>
        <p:nvSpPr>
          <p:cNvPr id="56337" name="Rectangle 17"/>
          <p:cNvSpPr>
            <a:spLocks/>
          </p:cNvSpPr>
          <p:nvPr/>
        </p:nvSpPr>
        <p:spPr bwMode="auto">
          <a:xfrm>
            <a:off x="6755309" y="3911203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7</a:t>
            </a:r>
          </a:p>
        </p:txBody>
      </p:sp>
      <p:sp>
        <p:nvSpPr>
          <p:cNvPr id="56338" name="Rectangle 18"/>
          <p:cNvSpPr>
            <a:spLocks/>
          </p:cNvSpPr>
          <p:nvPr/>
        </p:nvSpPr>
        <p:spPr bwMode="auto">
          <a:xfrm>
            <a:off x="7183934" y="3911203"/>
            <a:ext cx="9137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tabLst>
                <a:tab pos="750067" algn="l"/>
              </a:tabLst>
            </a:pPr>
            <a:r>
              <a:rPr lang="en-US" sz="1400">
                <a:ea typeface="Gill Sans" pitchFamily="64" charset="0"/>
                <a:cs typeface="Gill Sans" pitchFamily="64" charset="0"/>
              </a:rPr>
              <a:t>8</a:t>
            </a:r>
          </a:p>
        </p:txBody>
      </p:sp>
      <p:sp>
        <p:nvSpPr>
          <p:cNvPr id="56339" name="Rectangle 19"/>
          <p:cNvSpPr>
            <a:spLocks/>
          </p:cNvSpPr>
          <p:nvPr/>
        </p:nvSpPr>
        <p:spPr bwMode="auto">
          <a:xfrm>
            <a:off x="1035844" y="2134195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How many angles are there?</a:t>
            </a:r>
          </a:p>
        </p:txBody>
      </p:sp>
      <p:sp>
        <p:nvSpPr>
          <p:cNvPr id="56340" name="Rectangle 20"/>
          <p:cNvSpPr>
            <a:spLocks/>
          </p:cNvSpPr>
          <p:nvPr/>
        </p:nvSpPr>
        <p:spPr bwMode="auto">
          <a:xfrm>
            <a:off x="1035844" y="2973586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Corresponding angles.</a:t>
            </a:r>
          </a:p>
        </p:txBody>
      </p:sp>
      <p:sp>
        <p:nvSpPr>
          <p:cNvPr id="56341" name="Rectangle 21"/>
          <p:cNvSpPr>
            <a:spLocks/>
          </p:cNvSpPr>
          <p:nvPr/>
        </p:nvSpPr>
        <p:spPr bwMode="auto">
          <a:xfrm>
            <a:off x="1035844" y="3848695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Alternate interior angles</a:t>
            </a:r>
          </a:p>
        </p:txBody>
      </p:sp>
      <p:sp>
        <p:nvSpPr>
          <p:cNvPr id="56342" name="Rectangle 22"/>
          <p:cNvSpPr>
            <a:spLocks/>
          </p:cNvSpPr>
          <p:nvPr/>
        </p:nvSpPr>
        <p:spPr bwMode="auto">
          <a:xfrm>
            <a:off x="1035844" y="4741664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Alternate exterior angles</a:t>
            </a:r>
          </a:p>
        </p:txBody>
      </p:sp>
      <p:sp>
        <p:nvSpPr>
          <p:cNvPr id="56343" name="Rectangle 23"/>
          <p:cNvSpPr>
            <a:spLocks/>
          </p:cNvSpPr>
          <p:nvPr/>
        </p:nvSpPr>
        <p:spPr bwMode="auto">
          <a:xfrm>
            <a:off x="1035844" y="3348633"/>
            <a:ext cx="1375172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1388517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2 &amp; 6</a:t>
            </a:r>
          </a:p>
        </p:txBody>
      </p:sp>
      <p:grpSp>
        <p:nvGrpSpPr>
          <p:cNvPr id="56344" name="Group 24"/>
          <p:cNvGrpSpPr>
            <a:grpSpLocks/>
          </p:cNvGrpSpPr>
          <p:nvPr/>
        </p:nvGrpSpPr>
        <p:grpSpPr bwMode="auto">
          <a:xfrm>
            <a:off x="2419945" y="2562820"/>
            <a:ext cx="5250656" cy="1151930"/>
            <a:chOff x="0" y="0"/>
            <a:chExt cx="4704" cy="1032"/>
          </a:xfrm>
        </p:grpSpPr>
        <p:sp>
          <p:nvSpPr>
            <p:cNvPr id="56345" name="Line 25"/>
            <p:cNvSpPr>
              <a:spLocks noChangeShapeType="1"/>
            </p:cNvSpPr>
            <p:nvPr/>
          </p:nvSpPr>
          <p:spPr bwMode="auto">
            <a:xfrm>
              <a:off x="0" y="919"/>
              <a:ext cx="4376" cy="113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46" name="Line 26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4703" cy="922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47" name="Rectangle 27"/>
          <p:cNvSpPr>
            <a:spLocks/>
          </p:cNvSpPr>
          <p:nvPr/>
        </p:nvSpPr>
        <p:spPr bwMode="auto">
          <a:xfrm>
            <a:off x="1035844" y="4205883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4 &amp; 5</a:t>
            </a:r>
          </a:p>
        </p:txBody>
      </p:sp>
      <p:grpSp>
        <p:nvGrpSpPr>
          <p:cNvPr id="56348" name="Group 28"/>
          <p:cNvGrpSpPr>
            <a:grpSpLocks/>
          </p:cNvGrpSpPr>
          <p:nvPr/>
        </p:nvGrpSpPr>
        <p:grpSpPr bwMode="auto">
          <a:xfrm>
            <a:off x="2419945" y="2937867"/>
            <a:ext cx="5089922" cy="1509117"/>
            <a:chOff x="0" y="0"/>
            <a:chExt cx="4560" cy="1352"/>
          </a:xfrm>
        </p:grpSpPr>
        <p:sp>
          <p:nvSpPr>
            <p:cNvPr id="56349" name="Line 29"/>
            <p:cNvSpPr>
              <a:spLocks noChangeShapeType="1"/>
            </p:cNvSpPr>
            <p:nvPr/>
          </p:nvSpPr>
          <p:spPr bwMode="auto">
            <a:xfrm rot="10800000" flipH="1">
              <a:off x="0" y="727"/>
              <a:ext cx="3986" cy="625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50" name="Line 30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4559" cy="1352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51" name="Rectangle 31"/>
          <p:cNvSpPr>
            <a:spLocks/>
          </p:cNvSpPr>
          <p:nvPr/>
        </p:nvSpPr>
        <p:spPr bwMode="auto">
          <a:xfrm>
            <a:off x="1035844" y="5116711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1 &amp; 8</a:t>
            </a:r>
          </a:p>
        </p:txBody>
      </p:sp>
      <p:grpSp>
        <p:nvGrpSpPr>
          <p:cNvPr id="56352" name="Group 32"/>
          <p:cNvGrpSpPr>
            <a:grpSpLocks/>
          </p:cNvGrpSpPr>
          <p:nvPr/>
        </p:nvGrpSpPr>
        <p:grpSpPr bwMode="auto">
          <a:xfrm>
            <a:off x="2419945" y="2571750"/>
            <a:ext cx="4848820" cy="2786063"/>
            <a:chOff x="0" y="0"/>
            <a:chExt cx="4344" cy="2496"/>
          </a:xfrm>
        </p:grpSpPr>
        <p:sp>
          <p:nvSpPr>
            <p:cNvPr id="56353" name="Line 33"/>
            <p:cNvSpPr>
              <a:spLocks noChangeShapeType="1"/>
            </p:cNvSpPr>
            <p:nvPr/>
          </p:nvSpPr>
          <p:spPr bwMode="auto">
            <a:xfrm rot="10800000" flipH="1">
              <a:off x="0" y="1391"/>
              <a:ext cx="4251" cy="1106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54" name="Line 34"/>
            <p:cNvSpPr>
              <a:spLocks noChangeShapeType="1"/>
            </p:cNvSpPr>
            <p:nvPr/>
          </p:nvSpPr>
          <p:spPr bwMode="auto">
            <a:xfrm rot="10800000" flipH="1">
              <a:off x="0" y="0"/>
              <a:ext cx="4342" cy="2498"/>
            </a:xfrm>
            <a:prstGeom prst="line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305E11" mc:Ignorable="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55" name="Rectangle 35"/>
          <p:cNvSpPr>
            <a:spLocks/>
          </p:cNvSpPr>
          <p:nvPr/>
        </p:nvSpPr>
        <p:spPr bwMode="auto">
          <a:xfrm>
            <a:off x="1839516" y="3348633"/>
            <a:ext cx="1375172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1388517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4 &amp; 8</a:t>
            </a:r>
          </a:p>
        </p:txBody>
      </p:sp>
      <p:sp>
        <p:nvSpPr>
          <p:cNvPr id="56356" name="Rectangle 36"/>
          <p:cNvSpPr>
            <a:spLocks/>
          </p:cNvSpPr>
          <p:nvPr/>
        </p:nvSpPr>
        <p:spPr bwMode="auto">
          <a:xfrm>
            <a:off x="2652117" y="3348633"/>
            <a:ext cx="1375172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1388517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3 &amp; 7</a:t>
            </a:r>
          </a:p>
        </p:txBody>
      </p:sp>
      <p:sp>
        <p:nvSpPr>
          <p:cNvPr id="56357" name="Rectangle 37"/>
          <p:cNvSpPr>
            <a:spLocks/>
          </p:cNvSpPr>
          <p:nvPr/>
        </p:nvSpPr>
        <p:spPr bwMode="auto">
          <a:xfrm>
            <a:off x="3464719" y="3348633"/>
            <a:ext cx="1375172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1388517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1 &amp; 5</a:t>
            </a:r>
          </a:p>
        </p:txBody>
      </p:sp>
      <p:sp>
        <p:nvSpPr>
          <p:cNvPr id="56358" name="Rectangle 38"/>
          <p:cNvSpPr>
            <a:spLocks/>
          </p:cNvSpPr>
          <p:nvPr/>
        </p:nvSpPr>
        <p:spPr bwMode="auto">
          <a:xfrm>
            <a:off x="1821656" y="4205883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3 &amp; 6</a:t>
            </a:r>
          </a:p>
        </p:txBody>
      </p:sp>
      <p:sp>
        <p:nvSpPr>
          <p:cNvPr id="56359" name="Rectangle 39"/>
          <p:cNvSpPr>
            <a:spLocks/>
          </p:cNvSpPr>
          <p:nvPr/>
        </p:nvSpPr>
        <p:spPr bwMode="auto">
          <a:xfrm>
            <a:off x="1794867" y="5116711"/>
            <a:ext cx="6679406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6702609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2 &amp; 7</a:t>
            </a:r>
          </a:p>
        </p:txBody>
      </p:sp>
      <p:sp>
        <p:nvSpPr>
          <p:cNvPr id="56360" name="Rectangle 40"/>
          <p:cNvSpPr>
            <a:spLocks/>
          </p:cNvSpPr>
          <p:nvPr/>
        </p:nvSpPr>
        <p:spPr bwMode="auto">
          <a:xfrm>
            <a:off x="1035844" y="2562820"/>
            <a:ext cx="1375172" cy="34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642915" indent="-642915">
              <a:tabLst>
                <a:tab pos="357175" algn="l"/>
                <a:tab pos="645147" algn="l"/>
                <a:tab pos="1194303" algn="l"/>
                <a:tab pos="1388517" algn="l"/>
              </a:tabLst>
            </a:pPr>
            <a:r>
              <a:rPr lang="en-US" sz="1700">
                <a:solidFill>
                  <a:srgbClr xmlns:mc="http://schemas.openxmlformats.org/markup-compatibility/2006" xmlns:a14="http://schemas.microsoft.com/office/drawing/2010/main" val="305E11" mc:Ignorable=""/>
                </a:solidFill>
                <a:latin typeface="Tahoma" pitchFamily="64" charset="0"/>
                <a:cs typeface="Tahoma" pitchFamily="64" charset="0"/>
                <a:sym typeface="Tahoma" pitchFamily="64" charset="0"/>
              </a:rPr>
              <a:t>		8</a:t>
            </a:r>
          </a:p>
        </p:txBody>
      </p:sp>
    </p:spTree>
    <p:extLst>
      <p:ext uri="{BB962C8B-B14F-4D97-AF65-F5344CB8AC3E}">
        <p14:creationId xmlns:p14="http://schemas.microsoft.com/office/powerpoint/2010/main" val="559834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" grpId="0" build="p" autoUpdateAnimBg="0" advAuto="0"/>
      <p:bldP spid="56325" grpId="0" animBg="1"/>
      <p:bldP spid="56331" grpId="0" autoUpdateAnimBg="0"/>
      <p:bldP spid="56332" grpId="0" autoUpdateAnimBg="0"/>
      <p:bldP spid="56333" grpId="0" autoUpdateAnimBg="0"/>
      <p:bldP spid="56334" grpId="0" autoUpdateAnimBg="0"/>
      <p:bldP spid="56335" grpId="0" autoUpdateAnimBg="0"/>
      <p:bldP spid="56336" grpId="0" autoUpdateAnimBg="0"/>
      <p:bldP spid="56337" grpId="0" autoUpdateAnimBg="0"/>
      <p:bldP spid="56338" grpId="0" autoUpdateAnimBg="0"/>
      <p:bldP spid="56339" grpId="0" autoUpdateAnimBg="0"/>
      <p:bldP spid="56340" grpId="0" autoUpdateAnimBg="0"/>
      <p:bldP spid="56341" grpId="0" autoUpdateAnimBg="0"/>
      <p:bldP spid="56342" grpId="0" autoUpdateAnimBg="0"/>
      <p:bldP spid="56343" grpId="0" autoUpdateAnimBg="0"/>
      <p:bldP spid="56347" grpId="0" autoUpdateAnimBg="0"/>
      <p:bldP spid="56351" grpId="0" autoUpdateAnimBg="0"/>
      <p:bldP spid="56355" grpId="0" autoUpdateAnimBg="0"/>
      <p:bldP spid="56356" grpId="0" autoUpdateAnimBg="0"/>
      <p:bldP spid="56357" grpId="0" autoUpdateAnimBg="0"/>
      <p:bldP spid="56358" grpId="0" autoUpdateAnimBg="0"/>
      <p:bldP spid="56359" grpId="0" autoUpdateAnimBg="0"/>
      <p:bldP spid="5636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5.	Angle Relationships</a:t>
            </a: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6929438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/>
          </p:cNvSpPr>
          <p:nvPr/>
        </p:nvSpPr>
        <p:spPr bwMode="auto">
          <a:xfrm>
            <a:off x="1500187" y="4205883"/>
            <a:ext cx="5982891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35717" tIns="35717" rIns="35717" bIns="35717"/>
          <a:lstStyle/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Conjecture 5: Parallel Line Conjecture</a:t>
            </a: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endParaRPr lang="en-US" sz="1700">
              <a:latin typeface="Tahoma" pitchFamily="64" charset="0"/>
              <a:cs typeface="Tahoma" pitchFamily="64" charset="0"/>
              <a:sym typeface="Tahoma" pitchFamily="64" charset="0"/>
            </a:endParaRP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If two parallel lines are cut by a transversal then:</a:t>
            </a: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endParaRPr lang="en-US" sz="1700">
              <a:latin typeface="Tahoma" pitchFamily="64" charset="0"/>
              <a:cs typeface="Tahoma" pitchFamily="64" charset="0"/>
              <a:sym typeface="Tahoma" pitchFamily="64" charset="0"/>
            </a:endParaRP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alternate interior angles are congruent,</a:t>
            </a: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alternate exterior angles are congruent, and</a:t>
            </a: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r>
              <a:rPr lang="en-US" sz="1700">
                <a:latin typeface="Tahoma" pitchFamily="64" charset="0"/>
                <a:cs typeface="Tahoma" pitchFamily="64" charset="0"/>
                <a:sym typeface="Tahoma" pitchFamily="64" charset="0"/>
              </a:rPr>
              <a:t>	corresponding angles are congruent.</a:t>
            </a:r>
          </a:p>
          <a:p>
            <a:pPr marL="1559292" indent="-1559292">
              <a:tabLst>
                <a:tab pos="279043" algn="l"/>
                <a:tab pos="504509" algn="l"/>
                <a:tab pos="933119" algn="l"/>
                <a:tab pos="1599474" algn="l"/>
                <a:tab pos="5179035" algn="l"/>
                <a:tab pos="279043" algn="l"/>
                <a:tab pos="504509" algn="l"/>
                <a:tab pos="933119" algn="l"/>
                <a:tab pos="1599474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  <a:tab pos="933119" algn="l"/>
                <a:tab pos="5179035" algn="l"/>
                <a:tab pos="283507" algn="l"/>
                <a:tab pos="504509" algn="l"/>
              </a:tabLst>
            </a:pPr>
            <a:endParaRPr lang="en-US" sz="1400">
              <a:latin typeface="Tahoma" pitchFamily="64" charset="0"/>
              <a:cs typeface="Tahoma" pitchFamily="64" charset="0"/>
              <a:sym typeface="Tahoma" pitchFamily="64" charset="0"/>
            </a:endParaRPr>
          </a:p>
        </p:txBody>
      </p:sp>
      <p:sp>
        <p:nvSpPr>
          <p:cNvPr id="58372" name="Rectangle 4"/>
          <p:cNvSpPr>
            <a:spLocks/>
          </p:cNvSpPr>
          <p:nvPr/>
        </p:nvSpPr>
        <p:spPr bwMode="auto">
          <a:xfrm>
            <a:off x="4527352" y="5339953"/>
            <a:ext cx="1026914" cy="20538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3" name="Rectangle 5"/>
          <p:cNvSpPr>
            <a:spLocks/>
          </p:cNvSpPr>
          <p:nvPr/>
        </p:nvSpPr>
        <p:spPr bwMode="auto">
          <a:xfrm>
            <a:off x="4518422" y="5598914"/>
            <a:ext cx="1026914" cy="20538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4" name="Rectangle 6"/>
          <p:cNvSpPr>
            <a:spLocks/>
          </p:cNvSpPr>
          <p:nvPr/>
        </p:nvSpPr>
        <p:spPr bwMode="auto">
          <a:xfrm>
            <a:off x="4232672" y="5857875"/>
            <a:ext cx="1026914" cy="20538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8375" name="Rectangle 7"/>
          <p:cNvSpPr>
            <a:spLocks/>
          </p:cNvSpPr>
          <p:nvPr/>
        </p:nvSpPr>
        <p:spPr bwMode="auto">
          <a:xfrm>
            <a:off x="1410891" y="4134445"/>
            <a:ext cx="6965156" cy="2098477"/>
          </a:xfrm>
          <a:prstGeom prst="rect">
            <a:avLst/>
          </a:prstGeom>
          <a:noFill/>
          <a:ln w="25400">
            <a:solidFill>
              <a:srgbClr xmlns:mc="http://schemas.openxmlformats.org/markup-compatibility/2006" xmlns:a14="http://schemas.microsoft.com/office/drawing/2010/main" val="4C6F15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4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  <p:bldP spid="58373" grpId="0" animBg="1"/>
      <p:bldP spid="5837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7411" name="Line 5"/>
          <p:cNvSpPr>
            <a:spLocks noChangeShapeType="1"/>
          </p:cNvSpPr>
          <p:nvPr/>
        </p:nvSpPr>
        <p:spPr bwMode="auto">
          <a:xfrm flipH="1">
            <a:off x="1676400" y="49530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2" name="Line 6"/>
          <p:cNvSpPr>
            <a:spLocks noChangeShapeType="1"/>
          </p:cNvSpPr>
          <p:nvPr/>
        </p:nvSpPr>
        <p:spPr bwMode="auto">
          <a:xfrm flipV="1">
            <a:off x="5867400" y="2133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3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36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51054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4055893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 flipH="1">
            <a:off x="1676400" y="49530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 flipV="1">
            <a:off x="5867400" y="2133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36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51054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3200400" y="5638800"/>
            <a:ext cx="327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90 ° – 36 = 54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2810928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2)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9459" name="Line 5"/>
          <p:cNvSpPr>
            <a:spLocks noChangeShapeType="1"/>
          </p:cNvSpPr>
          <p:nvPr/>
        </p:nvSpPr>
        <p:spPr bwMode="auto">
          <a:xfrm flipH="1">
            <a:off x="1676400" y="49530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0" name="Line 6"/>
          <p:cNvSpPr>
            <a:spLocks noChangeShapeType="1"/>
          </p:cNvSpPr>
          <p:nvPr/>
        </p:nvSpPr>
        <p:spPr bwMode="auto">
          <a:xfrm flipV="1">
            <a:off x="5867400" y="2133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1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64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1054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973992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2)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 flipH="1">
            <a:off x="1676400" y="49530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flipV="1">
            <a:off x="5867400" y="2133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64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51054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200400" y="5638800"/>
            <a:ext cx="327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90 ° – 64° = 26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2187022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5)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5603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168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75133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Complementary angles add up to 90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º.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2667000" y="2286000"/>
            <a:ext cx="9144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3124200" y="3581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60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º</a:t>
            </a:r>
          </a:p>
        </p:txBody>
      </p:sp>
      <p:sp>
        <p:nvSpPr>
          <p:cNvPr id="7173" name="Text Box 7"/>
          <p:cNvSpPr txBox="1">
            <a:spLocks noChangeArrowheads="1"/>
          </p:cNvSpPr>
          <p:nvPr/>
        </p:nvSpPr>
        <p:spPr bwMode="auto">
          <a:xfrm>
            <a:off x="2667000" y="2971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30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º</a:t>
            </a:r>
          </a:p>
        </p:txBody>
      </p:sp>
      <p:sp>
        <p:nvSpPr>
          <p:cNvPr id="7174" name="Line 8"/>
          <p:cNvSpPr>
            <a:spLocks noChangeShapeType="1"/>
          </p:cNvSpPr>
          <p:nvPr/>
        </p:nvSpPr>
        <p:spPr bwMode="auto">
          <a:xfrm flipH="1" flipV="1">
            <a:off x="5638800" y="2743200"/>
            <a:ext cx="1219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9"/>
          <p:cNvSpPr>
            <a:spLocks noChangeShapeType="1"/>
          </p:cNvSpPr>
          <p:nvPr/>
        </p:nvSpPr>
        <p:spPr bwMode="auto">
          <a:xfrm flipV="1">
            <a:off x="6858000" y="2286000"/>
            <a:ext cx="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6" name="Line 10"/>
          <p:cNvSpPr>
            <a:spLocks noChangeShapeType="1"/>
          </p:cNvSpPr>
          <p:nvPr/>
        </p:nvSpPr>
        <p:spPr bwMode="auto">
          <a:xfrm flipV="1">
            <a:off x="7162800" y="2362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7" name="Line 11"/>
          <p:cNvSpPr>
            <a:spLocks noChangeShapeType="1"/>
          </p:cNvSpPr>
          <p:nvPr/>
        </p:nvSpPr>
        <p:spPr bwMode="auto">
          <a:xfrm flipV="1">
            <a:off x="7162800" y="3200400"/>
            <a:ext cx="1143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Text Box 12"/>
          <p:cNvSpPr txBox="1">
            <a:spLocks noChangeArrowheads="1"/>
          </p:cNvSpPr>
          <p:nvPr/>
        </p:nvSpPr>
        <p:spPr bwMode="auto">
          <a:xfrm>
            <a:off x="62484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40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º</a:t>
            </a:r>
          </a:p>
        </p:txBody>
      </p:sp>
      <p:sp>
        <p:nvSpPr>
          <p:cNvPr id="7179" name="Text Box 13"/>
          <p:cNvSpPr txBox="1">
            <a:spLocks noChangeArrowheads="1"/>
          </p:cNvSpPr>
          <p:nvPr/>
        </p:nvSpPr>
        <p:spPr bwMode="auto">
          <a:xfrm>
            <a:off x="7162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50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º</a:t>
            </a: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914400" y="4495800"/>
            <a:ext cx="350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Adjacent and Complementary Angles</a:t>
            </a:r>
          </a:p>
        </p:txBody>
      </p:sp>
      <p:sp>
        <p:nvSpPr>
          <p:cNvPr id="7181" name="Text Box 15"/>
          <p:cNvSpPr txBox="1">
            <a:spLocks noChangeArrowheads="1"/>
          </p:cNvSpPr>
          <p:nvPr/>
        </p:nvSpPr>
        <p:spPr bwMode="auto">
          <a:xfrm>
            <a:off x="4724400" y="4495800"/>
            <a:ext cx="350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Complementary Angles</a:t>
            </a:r>
            <a:br>
              <a:rPr lang="en-US" b="1">
                <a:latin typeface="Times New Roman" pitchFamily="18" charset="0"/>
              </a:rPr>
            </a:br>
            <a:r>
              <a:rPr lang="en-US" b="1">
                <a:latin typeface="Times New Roman" pitchFamily="18" charset="0"/>
              </a:rPr>
              <a:t>but not Adjacent</a:t>
            </a:r>
          </a:p>
        </p:txBody>
      </p:sp>
      <p:sp>
        <p:nvSpPr>
          <p:cNvPr id="7182" name="Line 16"/>
          <p:cNvSpPr>
            <a:spLocks noChangeShapeType="1"/>
          </p:cNvSpPr>
          <p:nvPr/>
        </p:nvSpPr>
        <p:spPr bwMode="auto">
          <a:xfrm>
            <a:off x="2667000" y="4114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Line 17"/>
          <p:cNvSpPr>
            <a:spLocks noChangeShapeType="1"/>
          </p:cNvSpPr>
          <p:nvPr/>
        </p:nvSpPr>
        <p:spPr bwMode="auto">
          <a:xfrm flipV="1">
            <a:off x="2667000" y="20574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69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5)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6627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9" name="Text Box 7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168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3200400" y="5638800"/>
            <a:ext cx="327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180° – 168° = 12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622547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6)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1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2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58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7654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4196771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6) Find the missing angle.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58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?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3200400" y="5638800"/>
            <a:ext cx="3276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180° – 58° = 122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7083776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7) Solve for x.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723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4x</a:t>
            </a:r>
            <a:endParaRPr lang="en-US">
              <a:cs typeface="Arial" charset="0"/>
            </a:endParaRP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5x</a:t>
            </a:r>
            <a:endParaRPr lang="en-US">
              <a:cs typeface="Arial" charset="0"/>
            </a:endParaRPr>
          </a:p>
        </p:txBody>
      </p:sp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3200400" y="5486400"/>
            <a:ext cx="32766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4x + 5x = 180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/>
              <a:t>9x = 180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/>
              <a:t>x = 20</a:t>
            </a: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562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8) Solve for x.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1747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8" name="Line 6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42672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2x + 10</a:t>
            </a:r>
            <a:endParaRPr lang="en-US">
              <a:cs typeface="Arial" charset="0"/>
            </a:endParaRP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5943600" y="44958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3x + 20</a:t>
            </a: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016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9) 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  <a:b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Find the missing angles.</a:t>
            </a:r>
          </a:p>
        </p:txBody>
      </p:sp>
      <p:sp>
        <p:nvSpPr>
          <p:cNvPr id="33795" name="Line 5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6" name="Line 6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40386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42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798" name="Line 8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33800" name="Text Box 10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33801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b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802" name="Text Box 12"/>
          <p:cNvSpPr txBox="1">
            <a:spLocks noChangeArrowheads="1"/>
          </p:cNvSpPr>
          <p:nvPr/>
        </p:nvSpPr>
        <p:spPr bwMode="auto">
          <a:xfrm>
            <a:off x="41910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d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803" name="Text Box 13"/>
          <p:cNvSpPr txBox="1">
            <a:spLocks noChangeArrowheads="1"/>
          </p:cNvSpPr>
          <p:nvPr/>
        </p:nvSpPr>
        <p:spPr bwMode="auto">
          <a:xfrm>
            <a:off x="50292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804" name="Text Box 16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a °</a:t>
            </a:r>
          </a:p>
        </p:txBody>
      </p:sp>
      <p:sp>
        <p:nvSpPr>
          <p:cNvPr id="33805" name="Text Box 17"/>
          <p:cNvSpPr txBox="1">
            <a:spLocks noChangeArrowheads="1"/>
          </p:cNvSpPr>
          <p:nvPr/>
        </p:nvSpPr>
        <p:spPr bwMode="auto">
          <a:xfrm>
            <a:off x="4038600" y="3733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c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806" name="Text Box 18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e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3807" name="Text Box 19"/>
          <p:cNvSpPr txBox="1">
            <a:spLocks noChangeArrowheads="1"/>
          </p:cNvSpPr>
          <p:nvPr/>
        </p:nvSpPr>
        <p:spPr bwMode="auto">
          <a:xfrm>
            <a:off x="4191000" y="5105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g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896514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9) 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  <a:b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Find the missing angles.</a:t>
            </a:r>
          </a:p>
        </p:txBody>
      </p:sp>
      <p:sp>
        <p:nvSpPr>
          <p:cNvPr id="34819" name="Line 5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0" name="Line 6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1" name="Text Box 7"/>
          <p:cNvSpPr txBox="1">
            <a:spLocks noChangeArrowheads="1"/>
          </p:cNvSpPr>
          <p:nvPr/>
        </p:nvSpPr>
        <p:spPr bwMode="auto">
          <a:xfrm>
            <a:off x="40386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42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4822" name="Line 8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23" name="Text Box 9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34825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42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4826" name="Text Box 12"/>
          <p:cNvSpPr txBox="1">
            <a:spLocks noChangeArrowheads="1"/>
          </p:cNvSpPr>
          <p:nvPr/>
        </p:nvSpPr>
        <p:spPr bwMode="auto">
          <a:xfrm>
            <a:off x="41910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42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4827" name="Text Box 13"/>
          <p:cNvSpPr txBox="1">
            <a:spLocks noChangeArrowheads="1"/>
          </p:cNvSpPr>
          <p:nvPr/>
        </p:nvSpPr>
        <p:spPr bwMode="auto">
          <a:xfrm>
            <a:off x="50292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42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4828" name="Text Box 14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138°</a:t>
            </a:r>
          </a:p>
        </p:txBody>
      </p:sp>
      <p:sp>
        <p:nvSpPr>
          <p:cNvPr id="34829" name="Text Box 15"/>
          <p:cNvSpPr txBox="1">
            <a:spLocks noChangeArrowheads="1"/>
          </p:cNvSpPr>
          <p:nvPr/>
        </p:nvSpPr>
        <p:spPr bwMode="auto">
          <a:xfrm>
            <a:off x="4038600" y="3733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138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4830" name="Text Box 16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138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4831" name="Text Box 17"/>
          <p:cNvSpPr txBox="1">
            <a:spLocks noChangeArrowheads="1"/>
          </p:cNvSpPr>
          <p:nvPr/>
        </p:nvSpPr>
        <p:spPr bwMode="auto">
          <a:xfrm>
            <a:off x="4191000" y="5105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138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55387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10) 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  <a:b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Find the missing angles.</a:t>
            </a:r>
          </a:p>
        </p:txBody>
      </p:sp>
      <p:sp>
        <p:nvSpPr>
          <p:cNvPr id="35843" name="Line 5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4" name="Line 6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40386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81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46" name="Line 8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7" name="Text Box 9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35848" name="Text Box 10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35849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b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50" name="Text Box 12"/>
          <p:cNvSpPr txBox="1">
            <a:spLocks noChangeArrowheads="1"/>
          </p:cNvSpPr>
          <p:nvPr/>
        </p:nvSpPr>
        <p:spPr bwMode="auto">
          <a:xfrm>
            <a:off x="41910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d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51" name="Text Box 13"/>
          <p:cNvSpPr txBox="1">
            <a:spLocks noChangeArrowheads="1"/>
          </p:cNvSpPr>
          <p:nvPr/>
        </p:nvSpPr>
        <p:spPr bwMode="auto">
          <a:xfrm>
            <a:off x="50292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f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52" name="Text Box 14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a °</a:t>
            </a:r>
          </a:p>
        </p:txBody>
      </p:sp>
      <p:sp>
        <p:nvSpPr>
          <p:cNvPr id="35853" name="Text Box 15"/>
          <p:cNvSpPr txBox="1">
            <a:spLocks noChangeArrowheads="1"/>
          </p:cNvSpPr>
          <p:nvPr/>
        </p:nvSpPr>
        <p:spPr bwMode="auto">
          <a:xfrm>
            <a:off x="4038600" y="3733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c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54" name="Text Box 16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e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5855" name="Text Box 17"/>
          <p:cNvSpPr txBox="1">
            <a:spLocks noChangeArrowheads="1"/>
          </p:cNvSpPr>
          <p:nvPr/>
        </p:nvSpPr>
        <p:spPr bwMode="auto">
          <a:xfrm>
            <a:off x="4191000" y="5105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g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445191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10) 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  <a:b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Find the missing angles.</a:t>
            </a:r>
          </a:p>
        </p:txBody>
      </p:sp>
      <p:sp>
        <p:nvSpPr>
          <p:cNvPr id="36867" name="Line 5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6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40386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81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36870" name="Line 8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36872" name="Text Box 10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36873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81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6874" name="Text Box 12"/>
          <p:cNvSpPr txBox="1">
            <a:spLocks noChangeArrowheads="1"/>
          </p:cNvSpPr>
          <p:nvPr/>
        </p:nvSpPr>
        <p:spPr bwMode="auto">
          <a:xfrm>
            <a:off x="41910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81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6875" name="Text Box 13"/>
          <p:cNvSpPr txBox="1">
            <a:spLocks noChangeArrowheads="1"/>
          </p:cNvSpPr>
          <p:nvPr/>
        </p:nvSpPr>
        <p:spPr bwMode="auto">
          <a:xfrm>
            <a:off x="50292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81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6876" name="Text Box 14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99°</a:t>
            </a:r>
          </a:p>
        </p:txBody>
      </p:sp>
      <p:sp>
        <p:nvSpPr>
          <p:cNvPr id="36877" name="Text Box 15"/>
          <p:cNvSpPr txBox="1">
            <a:spLocks noChangeArrowheads="1"/>
          </p:cNvSpPr>
          <p:nvPr/>
        </p:nvSpPr>
        <p:spPr bwMode="auto">
          <a:xfrm>
            <a:off x="4038600" y="3733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6878" name="Text Box 16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  <p:sp>
        <p:nvSpPr>
          <p:cNvPr id="36879" name="Text Box 17"/>
          <p:cNvSpPr txBox="1">
            <a:spLocks noChangeArrowheads="1"/>
          </p:cNvSpPr>
          <p:nvPr/>
        </p:nvSpPr>
        <p:spPr bwMode="auto">
          <a:xfrm>
            <a:off x="4191000" y="5105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99</a:t>
            </a:r>
            <a:r>
              <a:rPr lang="en-US">
                <a:solidFill>
                  <a:schemeClr val="accent2"/>
                </a:solidFill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30237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11) Find the missing angles.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7891" name="Line 5"/>
          <p:cNvSpPr>
            <a:spLocks noChangeShapeType="1"/>
          </p:cNvSpPr>
          <p:nvPr/>
        </p:nvSpPr>
        <p:spPr bwMode="auto">
          <a:xfrm flipH="1">
            <a:off x="1295400" y="2057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92" name="AutoShape 9"/>
          <p:cNvSpPr>
            <a:spLocks noChangeArrowheads="1"/>
          </p:cNvSpPr>
          <p:nvPr/>
        </p:nvSpPr>
        <p:spPr bwMode="auto">
          <a:xfrm>
            <a:off x="2819400" y="2057400"/>
            <a:ext cx="2819400" cy="2590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32766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70 °</a:t>
            </a:r>
          </a:p>
        </p:txBody>
      </p:sp>
      <p:sp>
        <p:nvSpPr>
          <p:cNvPr id="37894" name="Text Box 11"/>
          <p:cNvSpPr txBox="1">
            <a:spLocks noChangeArrowheads="1"/>
          </p:cNvSpPr>
          <p:nvPr/>
        </p:nvSpPr>
        <p:spPr bwMode="auto">
          <a:xfrm>
            <a:off x="3962400" y="2438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b°</a:t>
            </a:r>
          </a:p>
        </p:txBody>
      </p:sp>
      <p:sp>
        <p:nvSpPr>
          <p:cNvPr id="37895" name="Text Box 12"/>
          <p:cNvSpPr txBox="1">
            <a:spLocks noChangeArrowheads="1"/>
          </p:cNvSpPr>
          <p:nvPr/>
        </p:nvSpPr>
        <p:spPr bwMode="auto">
          <a:xfrm>
            <a:off x="46482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70 °</a:t>
            </a:r>
          </a:p>
        </p:txBody>
      </p:sp>
      <p:sp>
        <p:nvSpPr>
          <p:cNvPr id="37896" name="Text Box 13"/>
          <p:cNvSpPr txBox="1">
            <a:spLocks noChangeArrowheads="1"/>
          </p:cNvSpPr>
          <p:nvPr/>
        </p:nvSpPr>
        <p:spPr bwMode="auto">
          <a:xfrm>
            <a:off x="31242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d °</a:t>
            </a:r>
          </a:p>
        </p:txBody>
      </p:sp>
      <p:sp>
        <p:nvSpPr>
          <p:cNvPr id="37897" name="Text Box 14"/>
          <p:cNvSpPr txBox="1">
            <a:spLocks noChangeArrowheads="1"/>
          </p:cNvSpPr>
          <p:nvPr/>
        </p:nvSpPr>
        <p:spPr bwMode="auto">
          <a:xfrm>
            <a:off x="48768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65 °</a:t>
            </a:r>
          </a:p>
        </p:txBody>
      </p:sp>
      <p:sp>
        <p:nvSpPr>
          <p:cNvPr id="37898" name="Text Box 15"/>
          <p:cNvSpPr txBox="1">
            <a:spLocks noChangeArrowheads="1"/>
          </p:cNvSpPr>
          <p:nvPr/>
        </p:nvSpPr>
        <p:spPr bwMode="auto">
          <a:xfrm>
            <a:off x="228600" y="32004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Hint: The 3 angles in a triangle sum to 180</a:t>
            </a: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Arial" charset="0"/>
              </a:rPr>
              <a:t>°.</a:t>
            </a:r>
          </a:p>
        </p:txBody>
      </p:sp>
    </p:spTree>
    <p:extLst>
      <p:ext uri="{BB962C8B-B14F-4D97-AF65-F5344CB8AC3E}">
        <p14:creationId xmlns:p14="http://schemas.microsoft.com/office/powerpoint/2010/main" val="3644088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Supplementary Angles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sum to 180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°</a:t>
            </a:r>
          </a:p>
        </p:txBody>
      </p:sp>
      <p:sp>
        <p:nvSpPr>
          <p:cNvPr id="8195" name="Line 5"/>
          <p:cNvSpPr>
            <a:spLocks noChangeShapeType="1"/>
          </p:cNvSpPr>
          <p:nvPr/>
        </p:nvSpPr>
        <p:spPr bwMode="auto">
          <a:xfrm flipH="1">
            <a:off x="1676400" y="49530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3352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4419600" y="4572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30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59436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150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41375230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11) Find the missing angles.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8915" name="Line 5"/>
          <p:cNvSpPr>
            <a:spLocks noChangeShapeType="1"/>
          </p:cNvSpPr>
          <p:nvPr/>
        </p:nvSpPr>
        <p:spPr bwMode="auto">
          <a:xfrm flipH="1">
            <a:off x="1295400" y="2057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6" name="AutoShape 6"/>
          <p:cNvSpPr>
            <a:spLocks noChangeArrowheads="1"/>
          </p:cNvSpPr>
          <p:nvPr/>
        </p:nvSpPr>
        <p:spPr bwMode="auto">
          <a:xfrm>
            <a:off x="2819400" y="2057400"/>
            <a:ext cx="2819400" cy="2590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32766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70 °</a:t>
            </a:r>
          </a:p>
        </p:txBody>
      </p:sp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3962400" y="2438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40°</a:t>
            </a:r>
          </a:p>
        </p:txBody>
      </p:sp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46482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70 °</a:t>
            </a:r>
          </a:p>
        </p:txBody>
      </p:sp>
      <p:sp>
        <p:nvSpPr>
          <p:cNvPr id="38920" name="Text Box 10"/>
          <p:cNvSpPr txBox="1">
            <a:spLocks noChangeArrowheads="1"/>
          </p:cNvSpPr>
          <p:nvPr/>
        </p:nvSpPr>
        <p:spPr bwMode="auto">
          <a:xfrm>
            <a:off x="31242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75 °</a:t>
            </a:r>
          </a:p>
        </p:txBody>
      </p:sp>
      <p:sp>
        <p:nvSpPr>
          <p:cNvPr id="38921" name="Text Box 11"/>
          <p:cNvSpPr txBox="1">
            <a:spLocks noChangeArrowheads="1"/>
          </p:cNvSpPr>
          <p:nvPr/>
        </p:nvSpPr>
        <p:spPr bwMode="auto">
          <a:xfrm>
            <a:off x="48768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65 °</a:t>
            </a:r>
          </a:p>
        </p:txBody>
      </p:sp>
      <p:sp>
        <p:nvSpPr>
          <p:cNvPr id="38922" name="Text Box 12"/>
          <p:cNvSpPr txBox="1">
            <a:spLocks noChangeArrowheads="1"/>
          </p:cNvSpPr>
          <p:nvPr/>
        </p:nvSpPr>
        <p:spPr bwMode="auto">
          <a:xfrm>
            <a:off x="228600" y="32004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Hint: The 3 angles in a triangle sum to 180</a:t>
            </a: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Arial" charset="0"/>
              </a:rPr>
              <a:t>°.</a:t>
            </a:r>
          </a:p>
        </p:txBody>
      </p:sp>
    </p:spTree>
    <p:extLst>
      <p:ext uri="{BB962C8B-B14F-4D97-AF65-F5344CB8AC3E}">
        <p14:creationId xmlns:p14="http://schemas.microsoft.com/office/powerpoint/2010/main" val="27472746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12) Find the missing angles.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9939" name="Line 5"/>
          <p:cNvSpPr>
            <a:spLocks noChangeShapeType="1"/>
          </p:cNvSpPr>
          <p:nvPr/>
        </p:nvSpPr>
        <p:spPr bwMode="auto">
          <a:xfrm flipH="1">
            <a:off x="1295400" y="2057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0" name="AutoShape 6"/>
          <p:cNvSpPr>
            <a:spLocks noChangeArrowheads="1"/>
          </p:cNvSpPr>
          <p:nvPr/>
        </p:nvSpPr>
        <p:spPr bwMode="auto">
          <a:xfrm>
            <a:off x="2819400" y="2057400"/>
            <a:ext cx="2819400" cy="2590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32766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45 °</a:t>
            </a:r>
          </a:p>
        </p:txBody>
      </p:sp>
      <p:sp>
        <p:nvSpPr>
          <p:cNvPr id="39942" name="Text Box 8"/>
          <p:cNvSpPr txBox="1">
            <a:spLocks noChangeArrowheads="1"/>
          </p:cNvSpPr>
          <p:nvPr/>
        </p:nvSpPr>
        <p:spPr bwMode="auto">
          <a:xfrm>
            <a:off x="3962400" y="2438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b°</a:t>
            </a:r>
          </a:p>
        </p:txBody>
      </p:sp>
      <p:sp>
        <p:nvSpPr>
          <p:cNvPr id="39943" name="Text Box 9"/>
          <p:cNvSpPr txBox="1">
            <a:spLocks noChangeArrowheads="1"/>
          </p:cNvSpPr>
          <p:nvPr/>
        </p:nvSpPr>
        <p:spPr bwMode="auto">
          <a:xfrm>
            <a:off x="46482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50 °</a:t>
            </a:r>
          </a:p>
        </p:txBody>
      </p:sp>
      <p:sp>
        <p:nvSpPr>
          <p:cNvPr id="39944" name="Text Box 10"/>
          <p:cNvSpPr txBox="1">
            <a:spLocks noChangeArrowheads="1"/>
          </p:cNvSpPr>
          <p:nvPr/>
        </p:nvSpPr>
        <p:spPr bwMode="auto">
          <a:xfrm>
            <a:off x="31242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d °</a:t>
            </a:r>
          </a:p>
        </p:txBody>
      </p:sp>
      <p:sp>
        <p:nvSpPr>
          <p:cNvPr id="39945" name="Text Box 11"/>
          <p:cNvSpPr txBox="1">
            <a:spLocks noChangeArrowheads="1"/>
          </p:cNvSpPr>
          <p:nvPr/>
        </p:nvSpPr>
        <p:spPr bwMode="auto">
          <a:xfrm>
            <a:off x="48768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75 °</a:t>
            </a:r>
          </a:p>
        </p:txBody>
      </p:sp>
      <p:sp>
        <p:nvSpPr>
          <p:cNvPr id="39946" name="Text Box 12"/>
          <p:cNvSpPr txBox="1">
            <a:spLocks noChangeArrowheads="1"/>
          </p:cNvSpPr>
          <p:nvPr/>
        </p:nvSpPr>
        <p:spPr bwMode="auto">
          <a:xfrm>
            <a:off x="228600" y="32004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Hint: The 3 angles in a triangle sum to 180</a:t>
            </a: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Arial" charset="0"/>
              </a:rPr>
              <a:t>°.</a:t>
            </a:r>
          </a:p>
        </p:txBody>
      </p:sp>
    </p:spTree>
    <p:extLst>
      <p:ext uri="{BB962C8B-B14F-4D97-AF65-F5344CB8AC3E}">
        <p14:creationId xmlns:p14="http://schemas.microsoft.com/office/powerpoint/2010/main" val="38408135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12) Find the missing angles.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0963" name="Line 5"/>
          <p:cNvSpPr>
            <a:spLocks noChangeShapeType="1"/>
          </p:cNvSpPr>
          <p:nvPr/>
        </p:nvSpPr>
        <p:spPr bwMode="auto">
          <a:xfrm flipH="1">
            <a:off x="1295400" y="2057400"/>
            <a:ext cx="617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4" name="AutoShape 6"/>
          <p:cNvSpPr>
            <a:spLocks noChangeArrowheads="1"/>
          </p:cNvSpPr>
          <p:nvPr/>
        </p:nvSpPr>
        <p:spPr bwMode="auto">
          <a:xfrm>
            <a:off x="2819400" y="2057400"/>
            <a:ext cx="2819400" cy="25908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Text Box 7"/>
          <p:cNvSpPr txBox="1">
            <a:spLocks noChangeArrowheads="1"/>
          </p:cNvSpPr>
          <p:nvPr/>
        </p:nvSpPr>
        <p:spPr bwMode="auto">
          <a:xfrm>
            <a:off x="32766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45 °</a:t>
            </a:r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3962400" y="2438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85°</a:t>
            </a:r>
          </a:p>
        </p:txBody>
      </p:sp>
      <p:sp>
        <p:nvSpPr>
          <p:cNvPr id="40967" name="Text Box 9"/>
          <p:cNvSpPr txBox="1">
            <a:spLocks noChangeArrowheads="1"/>
          </p:cNvSpPr>
          <p:nvPr/>
        </p:nvSpPr>
        <p:spPr bwMode="auto">
          <a:xfrm>
            <a:off x="4648200" y="2133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50 °</a:t>
            </a:r>
          </a:p>
        </p:txBody>
      </p:sp>
      <p:sp>
        <p:nvSpPr>
          <p:cNvPr id="40968" name="Text Box 10"/>
          <p:cNvSpPr txBox="1">
            <a:spLocks noChangeArrowheads="1"/>
          </p:cNvSpPr>
          <p:nvPr/>
        </p:nvSpPr>
        <p:spPr bwMode="auto">
          <a:xfrm>
            <a:off x="31242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20°</a:t>
            </a:r>
          </a:p>
        </p:txBody>
      </p:sp>
      <p:sp>
        <p:nvSpPr>
          <p:cNvPr id="40969" name="Text Box 11"/>
          <p:cNvSpPr txBox="1">
            <a:spLocks noChangeArrowheads="1"/>
          </p:cNvSpPr>
          <p:nvPr/>
        </p:nvSpPr>
        <p:spPr bwMode="auto">
          <a:xfrm>
            <a:off x="4876800" y="4114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75 °</a:t>
            </a:r>
          </a:p>
        </p:txBody>
      </p:sp>
      <p:sp>
        <p:nvSpPr>
          <p:cNvPr id="40970" name="Text Box 12"/>
          <p:cNvSpPr txBox="1">
            <a:spLocks noChangeArrowheads="1"/>
          </p:cNvSpPr>
          <p:nvPr/>
        </p:nvSpPr>
        <p:spPr bwMode="auto">
          <a:xfrm>
            <a:off x="228600" y="3200400"/>
            <a:ext cx="2590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Hint: The 3 angles in a triangle sum to 180</a:t>
            </a:r>
            <a:r>
              <a:rPr lang="en-US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Arial" charset="0"/>
              </a:rPr>
              <a:t>°.</a:t>
            </a:r>
          </a:p>
        </p:txBody>
      </p:sp>
    </p:spTree>
    <p:extLst>
      <p:ext uri="{BB962C8B-B14F-4D97-AF65-F5344CB8AC3E}">
        <p14:creationId xmlns:p14="http://schemas.microsoft.com/office/powerpoint/2010/main" val="363240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1"/>
          <p:cNvSpPr txBox="1">
            <a:spLocks noChangeArrowheads="1"/>
          </p:cNvSpPr>
          <p:nvPr/>
        </p:nvSpPr>
        <p:spPr bwMode="auto">
          <a:xfrm>
            <a:off x="1844675" y="1978025"/>
            <a:ext cx="277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2400" b="1"/>
          </a:p>
        </p:txBody>
      </p:sp>
      <p:pic>
        <p:nvPicPr>
          <p:cNvPr id="41987" name="Picture 16" descr="5_2Qui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89200"/>
            <a:ext cx="4078288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Text Box 17"/>
          <p:cNvSpPr txBox="1">
            <a:spLocks noChangeArrowheads="1"/>
          </p:cNvSpPr>
          <p:nvPr/>
        </p:nvSpPr>
        <p:spPr bwMode="auto">
          <a:xfrm>
            <a:off x="304800" y="533400"/>
            <a:ext cx="783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b="1"/>
              <a:t>In the figure </a:t>
            </a:r>
            <a:r>
              <a:rPr lang="en-US" altLang="en-US" b="1" i="1"/>
              <a:t>a </a:t>
            </a:r>
            <a:r>
              <a:rPr lang="en-US" altLang="en-US" b="1"/>
              <a:t>|| </a:t>
            </a:r>
            <a:r>
              <a:rPr lang="en-US" altLang="en-US" b="1" i="1"/>
              <a:t>b.</a:t>
            </a:r>
            <a:endParaRPr lang="en-US" altLang="en-US" b="1"/>
          </a:p>
        </p:txBody>
      </p:sp>
      <p:sp>
        <p:nvSpPr>
          <p:cNvPr id="41989" name="Text Box 18"/>
          <p:cNvSpPr txBox="1">
            <a:spLocks noChangeArrowheads="1"/>
          </p:cNvSpPr>
          <p:nvPr/>
        </p:nvSpPr>
        <p:spPr bwMode="auto">
          <a:xfrm>
            <a:off x="295275" y="1347788"/>
            <a:ext cx="6513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/>
              <a:t>13.</a:t>
            </a:r>
            <a:r>
              <a:rPr lang="en-US" altLang="en-US" sz="2400"/>
              <a:t> Name the angles congruent to 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3.</a:t>
            </a:r>
          </a:p>
        </p:txBody>
      </p:sp>
      <p:sp>
        <p:nvSpPr>
          <p:cNvPr id="41990" name="Text Box 19"/>
          <p:cNvSpPr txBox="1">
            <a:spLocks noChangeArrowheads="1"/>
          </p:cNvSpPr>
          <p:nvPr/>
        </p:nvSpPr>
        <p:spPr bwMode="auto">
          <a:xfrm>
            <a:off x="293688" y="2322513"/>
            <a:ext cx="75469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/>
              <a:t>14.</a:t>
            </a:r>
            <a:r>
              <a:rPr lang="en-US" altLang="en-US" sz="2400"/>
              <a:t> Name all the angles supplementary to 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6.</a:t>
            </a:r>
          </a:p>
        </p:txBody>
      </p:sp>
      <p:sp>
        <p:nvSpPr>
          <p:cNvPr id="41991" name="Text Box 20"/>
          <p:cNvSpPr txBox="1">
            <a:spLocks noChangeArrowheads="1"/>
          </p:cNvSpPr>
          <p:nvPr/>
        </p:nvSpPr>
        <p:spPr bwMode="auto">
          <a:xfrm>
            <a:off x="292100" y="3316288"/>
            <a:ext cx="556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/>
              <a:t>15.</a:t>
            </a:r>
            <a:r>
              <a:rPr lang="en-US" altLang="en-US" sz="2400"/>
              <a:t> If m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1 = 105° what is m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3</a:t>
            </a:r>
            <a:r>
              <a:rPr lang="en-US" altLang="en-US" sz="2400" i="1"/>
              <a:t>?</a:t>
            </a:r>
          </a:p>
        </p:txBody>
      </p:sp>
      <p:sp>
        <p:nvSpPr>
          <p:cNvPr id="41992" name="Text Box 21"/>
          <p:cNvSpPr txBox="1">
            <a:spLocks noChangeArrowheads="1"/>
          </p:cNvSpPr>
          <p:nvPr/>
        </p:nvSpPr>
        <p:spPr bwMode="auto">
          <a:xfrm>
            <a:off x="295275" y="4297363"/>
            <a:ext cx="54022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 b="1"/>
              <a:t>16.</a:t>
            </a:r>
            <a:r>
              <a:rPr lang="en-US" altLang="en-US" sz="2400"/>
              <a:t> If m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5 = 120° what is m</a:t>
            </a:r>
            <a:r>
              <a:rPr lang="en-US" altLang="en-US" sz="2400"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/>
              <a:t>2</a:t>
            </a:r>
            <a:r>
              <a:rPr lang="en-US" altLang="en-US" sz="2400" i="1"/>
              <a:t>?</a:t>
            </a: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1597025" y="1690688"/>
            <a:ext cx="2309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1, 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5, 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7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1601788" y="2662238"/>
            <a:ext cx="3419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1, 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3, 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5, 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Symbol" pitchFamily="18" charset="2"/>
                <a:sym typeface="Symbol" pitchFamily="18" charset="2"/>
              </a:rPr>
              <a:t></a:t>
            </a: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7</a:t>
            </a:r>
          </a:p>
        </p:txBody>
      </p:sp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1589088" y="3662363"/>
            <a:ext cx="160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105°</a:t>
            </a:r>
          </a:p>
        </p:txBody>
      </p:sp>
      <p:sp>
        <p:nvSpPr>
          <p:cNvPr id="12" name="Text Box 26"/>
          <p:cNvSpPr txBox="1">
            <a:spLocks noChangeArrowheads="1"/>
          </p:cNvSpPr>
          <p:nvPr/>
        </p:nvSpPr>
        <p:spPr bwMode="auto">
          <a:xfrm>
            <a:off x="1676400" y="4724400"/>
            <a:ext cx="1155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60°</a:t>
            </a:r>
          </a:p>
        </p:txBody>
      </p:sp>
    </p:spTree>
    <p:extLst>
      <p:ext uri="{BB962C8B-B14F-4D97-AF65-F5344CB8AC3E}">
        <p14:creationId xmlns:p14="http://schemas.microsoft.com/office/powerpoint/2010/main" val="1211626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2.	Angle Relationships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64406" y="-2303859"/>
            <a:ext cx="10679906" cy="1382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002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2.	Angle Relationships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6929438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179" name="Group 3"/>
          <p:cNvGrpSpPr>
            <a:grpSpLocks/>
          </p:cNvGrpSpPr>
          <p:nvPr/>
        </p:nvGrpSpPr>
        <p:grpSpPr bwMode="auto">
          <a:xfrm>
            <a:off x="1410891" y="4134445"/>
            <a:ext cx="6965156" cy="1134070"/>
            <a:chOff x="0" y="0"/>
            <a:chExt cx="6240" cy="1016"/>
          </a:xfrm>
        </p:grpSpPr>
        <p:sp>
          <p:nvSpPr>
            <p:cNvPr id="50180" name="Rectangle 4"/>
            <p:cNvSpPr>
              <a:spLocks/>
            </p:cNvSpPr>
            <p:nvPr/>
          </p:nvSpPr>
          <p:spPr bwMode="auto">
            <a:xfrm>
              <a:off x="0" y="0"/>
              <a:ext cx="6240" cy="1016"/>
            </a:xfrm>
            <a:prstGeom prst="rect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4C6F15" mc:Ignorable="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181" name="Rectangle 5"/>
            <p:cNvSpPr>
              <a:spLocks/>
            </p:cNvSpPr>
            <p:nvPr/>
          </p:nvSpPr>
          <p:spPr bwMode="auto">
            <a:xfrm>
              <a:off x="80" y="64"/>
              <a:ext cx="5584" cy="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0800" tIns="50800" rIns="50800" bIns="50800"/>
            <a:lstStyle/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Conjecture 2: Vertical Angles Conjecture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endParaRPr lang="en-US" sz="17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If two angles form vertical angles they are congruent.</a:t>
              </a:r>
            </a:p>
          </p:txBody>
        </p:sp>
      </p:grpSp>
      <p:sp>
        <p:nvSpPr>
          <p:cNvPr id="50182" name="Rectangle 6"/>
          <p:cNvSpPr>
            <a:spLocks/>
          </p:cNvSpPr>
          <p:nvPr/>
        </p:nvSpPr>
        <p:spPr bwMode="auto">
          <a:xfrm>
            <a:off x="5875734" y="4786312"/>
            <a:ext cx="1071563" cy="26789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95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animBg="1"/>
      <p:bldP spid="5018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1" name="Group 1"/>
          <p:cNvGrpSpPr>
            <a:grpSpLocks/>
          </p:cNvGrpSpPr>
          <p:nvPr/>
        </p:nvGrpSpPr>
        <p:grpSpPr bwMode="auto">
          <a:xfrm>
            <a:off x="1410891" y="4134445"/>
            <a:ext cx="6965156" cy="1134070"/>
            <a:chOff x="0" y="0"/>
            <a:chExt cx="6240" cy="1016"/>
          </a:xfrm>
        </p:grpSpPr>
        <p:sp>
          <p:nvSpPr>
            <p:cNvPr id="51202" name="Rectangle 2"/>
            <p:cNvSpPr>
              <a:spLocks/>
            </p:cNvSpPr>
            <p:nvPr/>
          </p:nvSpPr>
          <p:spPr bwMode="auto">
            <a:xfrm>
              <a:off x="80" y="64"/>
              <a:ext cx="5760" cy="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0800" tIns="50800" rIns="50800" bIns="50800"/>
            <a:lstStyle/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Conjecture 3: Linear Pair Conjecture</a:t>
              </a: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endParaRPr lang="en-US" sz="1700">
                <a:latin typeface="Tahoma" pitchFamily="64" charset="0"/>
                <a:cs typeface="Tahoma" pitchFamily="64" charset="0"/>
                <a:sym typeface="Tahoma" pitchFamily="64" charset="0"/>
              </a:endParaRPr>
            </a:p>
            <a:p>
              <a:pPr marL="1559292" indent="-1559292">
                <a:tabLst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79043" algn="l"/>
                  <a:tab pos="504509" algn="l"/>
                  <a:tab pos="933119" algn="l"/>
                  <a:tab pos="1599474" algn="l"/>
                  <a:tab pos="5179035" algn="l"/>
                  <a:tab pos="283507" algn="l"/>
                  <a:tab pos="504509" algn="l"/>
                  <a:tab pos="933119" algn="l"/>
                  <a:tab pos="5179035" algn="l"/>
                </a:tabLst>
              </a:pPr>
              <a:r>
                <a:rPr lang="en-US" sz="1700">
                  <a:latin typeface="Tahoma" pitchFamily="64" charset="0"/>
                  <a:cs typeface="Tahoma" pitchFamily="64" charset="0"/>
                  <a:sym typeface="Tahoma" pitchFamily="64" charset="0"/>
                </a:rPr>
                <a:t>	If two angles form a linear pair then they are supplementary.</a:t>
              </a:r>
            </a:p>
          </p:txBody>
        </p:sp>
        <p:sp>
          <p:nvSpPr>
            <p:cNvPr id="51203" name="Rectangle 3"/>
            <p:cNvSpPr>
              <a:spLocks/>
            </p:cNvSpPr>
            <p:nvPr/>
          </p:nvSpPr>
          <p:spPr bwMode="auto">
            <a:xfrm>
              <a:off x="0" y="0"/>
              <a:ext cx="6240" cy="1016"/>
            </a:xfrm>
            <a:prstGeom prst="rect">
              <a:avLst/>
            </a:prstGeom>
            <a:noFill/>
            <a:ln w="25400">
              <a:solidFill>
                <a:srgbClr xmlns:mc="http://schemas.openxmlformats.org/markup-compatibility/2006" xmlns:a14="http://schemas.microsoft.com/office/drawing/2010/main" val="4C6F15" mc:Ignorable="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51204" name="Rectangle 4"/>
          <p:cNvSpPr>
            <a:spLocks/>
          </p:cNvSpPr>
          <p:nvPr/>
        </p:nvSpPr>
        <p:spPr bwMode="auto">
          <a:xfrm>
            <a:off x="1035844" y="1089422"/>
            <a:ext cx="6679406" cy="43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464506" indent="-2464506">
              <a:tabLst>
                <a:tab pos="357175" algn="l"/>
                <a:tab pos="2458926" algn="l"/>
                <a:tab pos="6702609" algn="l"/>
              </a:tabLst>
            </a:pPr>
            <a:r>
              <a:rPr lang="en-US" sz="2200" b="1">
                <a:latin typeface="Tahoma" pitchFamily="64" charset="0"/>
                <a:cs typeface="Tahoma" pitchFamily="64" charset="0"/>
                <a:sym typeface="Tahoma" pitchFamily="64" charset="0"/>
              </a:rPr>
              <a:t>2.	Angle Relationships</a:t>
            </a: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5938"/>
            <a:ext cx="6929438" cy="193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xmlns:mc="http://schemas.openxmlformats.org/markup-compatibility/2006" val="FFFFFF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Rectangle 6"/>
          <p:cNvSpPr>
            <a:spLocks/>
          </p:cNvSpPr>
          <p:nvPr/>
        </p:nvSpPr>
        <p:spPr bwMode="auto">
          <a:xfrm>
            <a:off x="6134695" y="4795242"/>
            <a:ext cx="1553766" cy="25896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7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nimBg="1"/>
      <p:bldP spid="5120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Vertical Angles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are opposite one another.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Vertical angles are congruent.</a:t>
            </a:r>
            <a:endParaRPr lang="en-US" sz="4000">
              <a:solidFill>
                <a:schemeClr val="tx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43" name="Line 6"/>
          <p:cNvSpPr>
            <a:spLocks noChangeShapeType="1"/>
          </p:cNvSpPr>
          <p:nvPr/>
        </p:nvSpPr>
        <p:spPr bwMode="auto">
          <a:xfrm flipV="1">
            <a:off x="4876800" y="2895600"/>
            <a:ext cx="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 flipH="1" flipV="1">
            <a:off x="2514600" y="3276600"/>
            <a:ext cx="44196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3962400" y="44196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100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5181600" y="4038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100</a:t>
            </a:r>
            <a:r>
              <a:rPr lang="en-US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187508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</a:p>
        </p:txBody>
      </p:sp>
      <p:sp>
        <p:nvSpPr>
          <p:cNvPr id="12291" name="Line 6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2" name="Line 7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3" name="Text Box 9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5" name="Text Box 11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12296" name="Text Box 12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12297" name="Text Box 13"/>
          <p:cNvSpPr txBox="1">
            <a:spLocks noChangeArrowheads="1"/>
          </p:cNvSpPr>
          <p:nvPr/>
        </p:nvSpPr>
        <p:spPr bwMode="auto">
          <a:xfrm>
            <a:off x="4038600" y="3810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2298" name="Text Box 14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2299" name="Text Box 15"/>
          <p:cNvSpPr txBox="1">
            <a:spLocks noChangeArrowheads="1"/>
          </p:cNvSpPr>
          <p:nvPr/>
        </p:nvSpPr>
        <p:spPr bwMode="auto">
          <a:xfrm>
            <a:off x="41910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2300" name="Text Box 16"/>
          <p:cNvSpPr txBox="1">
            <a:spLocks noChangeArrowheads="1"/>
          </p:cNvSpPr>
          <p:nvPr/>
        </p:nvSpPr>
        <p:spPr bwMode="auto">
          <a:xfrm>
            <a:off x="6553200" y="1828800"/>
            <a:ext cx="1676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Note the 4 angles that measure 120</a:t>
            </a:r>
            <a:r>
              <a:rPr lang="en-US">
                <a:cs typeface="Arial" charset="0"/>
              </a:rPr>
              <a:t>°.</a:t>
            </a:r>
          </a:p>
        </p:txBody>
      </p:sp>
      <p:sp>
        <p:nvSpPr>
          <p:cNvPr id="12301" name="TextBox 14"/>
          <p:cNvSpPr txBox="1">
            <a:spLocks noChangeArrowheads="1"/>
          </p:cNvSpPr>
          <p:nvPr/>
        </p:nvSpPr>
        <p:spPr bwMode="auto">
          <a:xfrm>
            <a:off x="5334000" y="61722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5943600"/>
            <a:ext cx="2667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Line </a:t>
            </a:r>
            <a:r>
              <a:rPr lang="en-US" dirty="0">
                <a:latin typeface="Script MT Bold" pitchFamily="66" charset="0"/>
              </a:rPr>
              <a:t>n </a:t>
            </a:r>
            <a:r>
              <a:rPr lang="en-US" dirty="0">
                <a:latin typeface="+mj-lt"/>
              </a:rPr>
              <a:t>is a transversal.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84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Lines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and 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m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</a:rPr>
              <a:t> are parallel.</a:t>
            </a:r>
            <a:br>
              <a:rPr lang="en-US" sz="40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sz="4000">
                <a:solidFill>
                  <a:schemeClr val="tx2"/>
                </a:solidFill>
                <a:latin typeface="Script MT Bold" pitchFamily="66" charset="0"/>
              </a:rPr>
              <a:t>l</a:t>
            </a:r>
            <a:r>
              <a:rPr lang="en-US" sz="4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sz="4000">
                <a:solidFill>
                  <a:schemeClr val="tx2"/>
                </a:solidFill>
                <a:latin typeface="Script MT Bold" pitchFamily="66" charset="0"/>
                <a:cs typeface="Times New Roman" pitchFamily="18" charset="0"/>
              </a:rPr>
              <a:t>m</a:t>
            </a:r>
          </a:p>
        </p:txBody>
      </p:sp>
      <p:sp>
        <p:nvSpPr>
          <p:cNvPr id="14339" name="Line 5"/>
          <p:cNvSpPr>
            <a:spLocks noChangeShapeType="1"/>
          </p:cNvSpPr>
          <p:nvPr/>
        </p:nvSpPr>
        <p:spPr bwMode="auto">
          <a:xfrm flipH="1" flipV="1">
            <a:off x="4495800" y="2209800"/>
            <a:ext cx="68580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 flipH="1" flipV="1">
            <a:off x="1828800" y="44196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3886200" y="3124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42" name="Line 8"/>
          <p:cNvSpPr>
            <a:spLocks noChangeShapeType="1"/>
          </p:cNvSpPr>
          <p:nvPr/>
        </p:nvSpPr>
        <p:spPr bwMode="auto">
          <a:xfrm flipH="1" flipV="1">
            <a:off x="1981200" y="3200400"/>
            <a:ext cx="5105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7162800" y="4038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l</a:t>
            </a: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7086600" y="51816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m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4876800" y="3886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46" name="Text Box 12"/>
          <p:cNvSpPr txBox="1">
            <a:spLocks noChangeArrowheads="1"/>
          </p:cNvSpPr>
          <p:nvPr/>
        </p:nvSpPr>
        <p:spPr bwMode="auto">
          <a:xfrm>
            <a:off x="4191000" y="4495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5029200" y="51816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60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533400" y="1752600"/>
            <a:ext cx="2209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There are many pairs of angles that are supplementary.</a:t>
            </a:r>
            <a:endParaRPr lang="en-US">
              <a:cs typeface="Arial" charset="0"/>
            </a:endParaRPr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6019800" y="1676400"/>
            <a:ext cx="22098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There are 4 pairs of angles that are vertical.</a:t>
            </a:r>
            <a:endParaRPr lang="en-US">
              <a:cs typeface="Arial" charset="0"/>
            </a:endParaRPr>
          </a:p>
        </p:txBody>
      </p:sp>
      <p:sp>
        <p:nvSpPr>
          <p:cNvPr id="14350" name="Text Box 16"/>
          <p:cNvSpPr txBox="1">
            <a:spLocks noChangeArrowheads="1"/>
          </p:cNvSpPr>
          <p:nvPr/>
        </p:nvSpPr>
        <p:spPr bwMode="auto">
          <a:xfrm>
            <a:off x="4876800" y="3352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51" name="Text Box 17"/>
          <p:cNvSpPr txBox="1">
            <a:spLocks noChangeArrowheads="1"/>
          </p:cNvSpPr>
          <p:nvPr/>
        </p:nvSpPr>
        <p:spPr bwMode="auto">
          <a:xfrm>
            <a:off x="4038600" y="37338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52" name="Text Box 18"/>
          <p:cNvSpPr txBox="1">
            <a:spLocks noChangeArrowheads="1"/>
          </p:cNvSpPr>
          <p:nvPr/>
        </p:nvSpPr>
        <p:spPr bwMode="auto">
          <a:xfrm>
            <a:off x="5029200" y="45720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53" name="Text Box 19"/>
          <p:cNvSpPr txBox="1">
            <a:spLocks noChangeArrowheads="1"/>
          </p:cNvSpPr>
          <p:nvPr/>
        </p:nvSpPr>
        <p:spPr bwMode="auto">
          <a:xfrm>
            <a:off x="4191000" y="51054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/>
              <a:t>120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14354" name="TextBox 19"/>
          <p:cNvSpPr txBox="1">
            <a:spLocks noChangeArrowheads="1"/>
          </p:cNvSpPr>
          <p:nvPr/>
        </p:nvSpPr>
        <p:spPr bwMode="auto">
          <a:xfrm>
            <a:off x="5334000" y="61722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Script MT Bold" pitchFamily="66" charset="0"/>
              </a:rPr>
              <a:t>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400" y="5943600"/>
            <a:ext cx="2667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Line </a:t>
            </a:r>
            <a:r>
              <a:rPr lang="en-US" dirty="0">
                <a:latin typeface="Script MT Bold" pitchFamily="66" charset="0"/>
              </a:rPr>
              <a:t>n </a:t>
            </a:r>
            <a:r>
              <a:rPr lang="en-US" dirty="0">
                <a:latin typeface="+mj-lt"/>
              </a:rPr>
              <a:t>is a transversal.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765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658</Words>
  <Application>Microsoft Office PowerPoint</Application>
  <PresentationFormat>On-screen Show (4:3)</PresentationFormat>
  <Paragraphs>211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Do First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Kansakar</dc:creator>
  <cp:lastModifiedBy>Kansakar</cp:lastModifiedBy>
  <cp:revision>5</cp:revision>
  <dcterms:created xsi:type="dcterms:W3CDTF">2010-09-08T23:24:09Z</dcterms:created>
  <dcterms:modified xsi:type="dcterms:W3CDTF">2010-09-08T23:57:21Z</dcterms:modified>
</cp:coreProperties>
</file>